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73" r:id="rId2"/>
    <p:sldId id="609" r:id="rId3"/>
    <p:sldId id="608" r:id="rId4"/>
    <p:sldId id="583" r:id="rId5"/>
    <p:sldId id="586" r:id="rId6"/>
    <p:sldId id="584" r:id="rId7"/>
    <p:sldId id="585" r:id="rId8"/>
    <p:sldId id="587" r:id="rId9"/>
    <p:sldId id="588" r:id="rId10"/>
    <p:sldId id="589" r:id="rId11"/>
    <p:sldId id="592" r:id="rId12"/>
    <p:sldId id="593" r:id="rId13"/>
    <p:sldId id="591" r:id="rId14"/>
    <p:sldId id="594" r:id="rId15"/>
    <p:sldId id="595" r:id="rId16"/>
    <p:sldId id="596" r:id="rId17"/>
    <p:sldId id="597" r:id="rId18"/>
    <p:sldId id="590" r:id="rId19"/>
    <p:sldId id="606" r:id="rId20"/>
    <p:sldId id="60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9B0"/>
    <a:srgbClr val="F9F8F6"/>
    <a:srgbClr val="C8D4D9"/>
    <a:srgbClr val="F19D9D"/>
    <a:srgbClr val="D7E3E8"/>
    <a:srgbClr val="F0F4F6"/>
    <a:srgbClr val="9DC0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69" autoAdjust="0"/>
    <p:restoredTop sz="96327" autoAdjust="0"/>
  </p:normalViewPr>
  <p:slideViewPr>
    <p:cSldViewPr snapToGrid="0">
      <p:cViewPr varScale="1">
        <p:scale>
          <a:sx n="114" d="100"/>
          <a:sy n="114" d="100"/>
        </p:scale>
        <p:origin x="762"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392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FF0D1A-5F3B-C442-AFC0-CFD1E515D06E}"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69038DA7-E6FA-7C42-A19A-7B72643E490E}">
      <dgm:prSet phldrT="[Text]"/>
      <dgm:spPr/>
      <dgm:t>
        <a:bodyPr/>
        <a:lstStyle/>
        <a:p>
          <a:r>
            <a:rPr lang="en-US" dirty="0"/>
            <a:t>Group notes a significant detail</a:t>
          </a:r>
        </a:p>
      </dgm:t>
    </dgm:pt>
    <dgm:pt modelId="{68F02D38-0852-F848-9E01-78648BB3D833}" type="parTrans" cxnId="{14996F5E-EC98-CB40-83E4-FC980396B04F}">
      <dgm:prSet/>
      <dgm:spPr/>
      <dgm:t>
        <a:bodyPr/>
        <a:lstStyle/>
        <a:p>
          <a:endParaRPr lang="en-US"/>
        </a:p>
      </dgm:t>
    </dgm:pt>
    <dgm:pt modelId="{CE2F8E67-0682-CF47-BF2A-A04FD10E905E}" type="sibTrans" cxnId="{14996F5E-EC98-CB40-83E4-FC980396B04F}">
      <dgm:prSet/>
      <dgm:spPr/>
      <dgm:t>
        <a:bodyPr/>
        <a:lstStyle/>
        <a:p>
          <a:endParaRPr lang="en-US"/>
        </a:p>
      </dgm:t>
    </dgm:pt>
    <dgm:pt modelId="{1180975B-7842-EB4D-8909-7B53EF32251B}">
      <dgm:prSet phldrT="[Text]"/>
      <dgm:spPr/>
      <dgm:t>
        <a:bodyPr/>
        <a:lstStyle/>
        <a:p>
          <a:r>
            <a:rPr lang="en-US" dirty="0"/>
            <a:t>adds to the larger framework</a:t>
          </a:r>
        </a:p>
      </dgm:t>
    </dgm:pt>
    <dgm:pt modelId="{E1A5B640-4030-3A46-AC9B-5B2275811DE5}" type="parTrans" cxnId="{9459A50E-7793-A746-9262-CCCF73A2F3D6}">
      <dgm:prSet/>
      <dgm:spPr/>
      <dgm:t>
        <a:bodyPr/>
        <a:lstStyle/>
        <a:p>
          <a:endParaRPr lang="en-US"/>
        </a:p>
      </dgm:t>
    </dgm:pt>
    <dgm:pt modelId="{C8F5FE97-F5D7-374F-B330-2814250231F9}" type="sibTrans" cxnId="{9459A50E-7793-A746-9262-CCCF73A2F3D6}">
      <dgm:prSet/>
      <dgm:spPr/>
      <dgm:t>
        <a:bodyPr/>
        <a:lstStyle/>
        <a:p>
          <a:endParaRPr lang="en-US"/>
        </a:p>
      </dgm:t>
    </dgm:pt>
    <dgm:pt modelId="{441BAB02-5380-434A-A97D-F174B74B15FE}" type="pres">
      <dgm:prSet presAssocID="{87FF0D1A-5F3B-C442-AFC0-CFD1E515D06E}" presName="cycle" presStyleCnt="0">
        <dgm:presLayoutVars>
          <dgm:dir/>
          <dgm:resizeHandles val="exact"/>
        </dgm:presLayoutVars>
      </dgm:prSet>
      <dgm:spPr/>
    </dgm:pt>
    <dgm:pt modelId="{67760725-99BC-564E-98A9-00F129B15A81}" type="pres">
      <dgm:prSet presAssocID="{1180975B-7842-EB4D-8909-7B53EF32251B}" presName="dummy" presStyleCnt="0"/>
      <dgm:spPr/>
    </dgm:pt>
    <dgm:pt modelId="{29A1CC05-7F9B-4646-8520-00A159A99E18}" type="pres">
      <dgm:prSet presAssocID="{1180975B-7842-EB4D-8909-7B53EF32251B}" presName="node" presStyleLbl="revTx" presStyleIdx="0" presStyleCnt="2">
        <dgm:presLayoutVars>
          <dgm:bulletEnabled val="1"/>
        </dgm:presLayoutVars>
      </dgm:prSet>
      <dgm:spPr/>
    </dgm:pt>
    <dgm:pt modelId="{1F4C084C-A41A-2744-985B-3B6C2E466B68}" type="pres">
      <dgm:prSet presAssocID="{C8F5FE97-F5D7-374F-B330-2814250231F9}" presName="sibTrans" presStyleLbl="node1" presStyleIdx="0" presStyleCnt="2"/>
      <dgm:spPr/>
    </dgm:pt>
    <dgm:pt modelId="{AE69CE3C-A8AB-F74C-AC1D-E23D932E4014}" type="pres">
      <dgm:prSet presAssocID="{69038DA7-E6FA-7C42-A19A-7B72643E490E}" presName="dummy" presStyleCnt="0"/>
      <dgm:spPr/>
    </dgm:pt>
    <dgm:pt modelId="{8A7E285F-1D8C-4240-9491-9CB40858E294}" type="pres">
      <dgm:prSet presAssocID="{69038DA7-E6FA-7C42-A19A-7B72643E490E}" presName="node" presStyleLbl="revTx" presStyleIdx="1" presStyleCnt="2">
        <dgm:presLayoutVars>
          <dgm:bulletEnabled val="1"/>
        </dgm:presLayoutVars>
      </dgm:prSet>
      <dgm:spPr/>
    </dgm:pt>
    <dgm:pt modelId="{8B41DA32-CAC8-C245-83C1-757F367ECC94}" type="pres">
      <dgm:prSet presAssocID="{CE2F8E67-0682-CF47-BF2A-A04FD10E905E}" presName="sibTrans" presStyleLbl="node1" presStyleIdx="1" presStyleCnt="2"/>
      <dgm:spPr/>
    </dgm:pt>
  </dgm:ptLst>
  <dgm:cxnLst>
    <dgm:cxn modelId="{860CCF0C-1BAF-2148-B35C-07B032B1938F}" type="presOf" srcId="{87FF0D1A-5F3B-C442-AFC0-CFD1E515D06E}" destId="{441BAB02-5380-434A-A97D-F174B74B15FE}" srcOrd="0" destOrd="0" presId="urn:microsoft.com/office/officeart/2005/8/layout/cycle1"/>
    <dgm:cxn modelId="{9459A50E-7793-A746-9262-CCCF73A2F3D6}" srcId="{87FF0D1A-5F3B-C442-AFC0-CFD1E515D06E}" destId="{1180975B-7842-EB4D-8909-7B53EF32251B}" srcOrd="0" destOrd="0" parTransId="{E1A5B640-4030-3A46-AC9B-5B2275811DE5}" sibTransId="{C8F5FE97-F5D7-374F-B330-2814250231F9}"/>
    <dgm:cxn modelId="{0D263D13-48BB-0748-97B8-B5C13E631DF6}" type="presOf" srcId="{C8F5FE97-F5D7-374F-B330-2814250231F9}" destId="{1F4C084C-A41A-2744-985B-3B6C2E466B68}" srcOrd="0" destOrd="0" presId="urn:microsoft.com/office/officeart/2005/8/layout/cycle1"/>
    <dgm:cxn modelId="{14996F5E-EC98-CB40-83E4-FC980396B04F}" srcId="{87FF0D1A-5F3B-C442-AFC0-CFD1E515D06E}" destId="{69038DA7-E6FA-7C42-A19A-7B72643E490E}" srcOrd="1" destOrd="0" parTransId="{68F02D38-0852-F848-9E01-78648BB3D833}" sibTransId="{CE2F8E67-0682-CF47-BF2A-A04FD10E905E}"/>
    <dgm:cxn modelId="{2F29A741-6D49-7E48-8873-5A7CDC260B7E}" type="presOf" srcId="{1180975B-7842-EB4D-8909-7B53EF32251B}" destId="{29A1CC05-7F9B-4646-8520-00A159A99E18}" srcOrd="0" destOrd="0" presId="urn:microsoft.com/office/officeart/2005/8/layout/cycle1"/>
    <dgm:cxn modelId="{030B7482-6042-2E4A-9BB1-44560A788DA5}" type="presOf" srcId="{CE2F8E67-0682-CF47-BF2A-A04FD10E905E}" destId="{8B41DA32-CAC8-C245-83C1-757F367ECC94}" srcOrd="0" destOrd="0" presId="urn:microsoft.com/office/officeart/2005/8/layout/cycle1"/>
    <dgm:cxn modelId="{556FC786-C034-1D43-B468-449962D80CE3}" type="presOf" srcId="{69038DA7-E6FA-7C42-A19A-7B72643E490E}" destId="{8A7E285F-1D8C-4240-9491-9CB40858E294}" srcOrd="0" destOrd="0" presId="urn:microsoft.com/office/officeart/2005/8/layout/cycle1"/>
    <dgm:cxn modelId="{447E7639-90EC-2A49-9BAE-EEA2F36C72C5}" type="presParOf" srcId="{441BAB02-5380-434A-A97D-F174B74B15FE}" destId="{67760725-99BC-564E-98A9-00F129B15A81}" srcOrd="0" destOrd="0" presId="urn:microsoft.com/office/officeart/2005/8/layout/cycle1"/>
    <dgm:cxn modelId="{2ACB5065-26D7-044C-97C4-18A890F04D5A}" type="presParOf" srcId="{441BAB02-5380-434A-A97D-F174B74B15FE}" destId="{29A1CC05-7F9B-4646-8520-00A159A99E18}" srcOrd="1" destOrd="0" presId="urn:microsoft.com/office/officeart/2005/8/layout/cycle1"/>
    <dgm:cxn modelId="{4DF88014-09A7-2A43-A374-D7DBD85A84C3}" type="presParOf" srcId="{441BAB02-5380-434A-A97D-F174B74B15FE}" destId="{1F4C084C-A41A-2744-985B-3B6C2E466B68}" srcOrd="2" destOrd="0" presId="urn:microsoft.com/office/officeart/2005/8/layout/cycle1"/>
    <dgm:cxn modelId="{280163A5-027E-8746-A27F-5B2892171B4B}" type="presParOf" srcId="{441BAB02-5380-434A-A97D-F174B74B15FE}" destId="{AE69CE3C-A8AB-F74C-AC1D-E23D932E4014}" srcOrd="3" destOrd="0" presId="urn:microsoft.com/office/officeart/2005/8/layout/cycle1"/>
    <dgm:cxn modelId="{A2A6A8C6-1F57-5146-8AA6-243152BD3178}" type="presParOf" srcId="{441BAB02-5380-434A-A97D-F174B74B15FE}" destId="{8A7E285F-1D8C-4240-9491-9CB40858E294}" srcOrd="4" destOrd="0" presId="urn:microsoft.com/office/officeart/2005/8/layout/cycle1"/>
    <dgm:cxn modelId="{071903CE-3ECA-2E4B-953E-CA5B966CB06D}" type="presParOf" srcId="{441BAB02-5380-434A-A97D-F174B74B15FE}" destId="{8B41DA32-CAC8-C245-83C1-757F367ECC94}"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FF0D1A-5F3B-C442-AFC0-CFD1E515D06E}" type="doc">
      <dgm:prSet loTypeId="urn:microsoft.com/office/officeart/2005/8/layout/cycle1" loCatId="" qsTypeId="urn:microsoft.com/office/officeart/2005/8/quickstyle/simple1" qsCatId="simple" csTypeId="urn:microsoft.com/office/officeart/2005/8/colors/accent2_1" csCatId="accent2" phldr="1"/>
      <dgm:spPr/>
      <dgm:t>
        <a:bodyPr/>
        <a:lstStyle/>
        <a:p>
          <a:endParaRPr lang="en-US"/>
        </a:p>
      </dgm:t>
    </dgm:pt>
    <dgm:pt modelId="{69038DA7-E6FA-7C42-A19A-7B72643E490E}">
      <dgm:prSet phldrT="[Text]"/>
      <dgm:spPr/>
      <dgm:t>
        <a:bodyPr/>
        <a:lstStyle/>
        <a:p>
          <a:r>
            <a:rPr lang="en-US" dirty="0"/>
            <a:t>The total depth of a network built by the whole class</a:t>
          </a:r>
        </a:p>
      </dgm:t>
    </dgm:pt>
    <dgm:pt modelId="{68F02D38-0852-F848-9E01-78648BB3D833}" type="parTrans" cxnId="{14996F5E-EC98-CB40-83E4-FC980396B04F}">
      <dgm:prSet/>
      <dgm:spPr/>
      <dgm:t>
        <a:bodyPr/>
        <a:lstStyle/>
        <a:p>
          <a:endParaRPr lang="en-US"/>
        </a:p>
      </dgm:t>
    </dgm:pt>
    <dgm:pt modelId="{CE2F8E67-0682-CF47-BF2A-A04FD10E905E}" type="sibTrans" cxnId="{14996F5E-EC98-CB40-83E4-FC980396B04F}">
      <dgm:prSet/>
      <dgm:spPr>
        <a:solidFill>
          <a:schemeClr val="accent1"/>
        </a:solidFill>
        <a:ln>
          <a:noFill/>
        </a:ln>
      </dgm:spPr>
      <dgm:t>
        <a:bodyPr/>
        <a:lstStyle/>
        <a:p>
          <a:endParaRPr lang="en-US"/>
        </a:p>
      </dgm:t>
    </dgm:pt>
    <dgm:pt modelId="{1180975B-7842-EB4D-8909-7B53EF32251B}">
      <dgm:prSet phldrT="[Text]"/>
      <dgm:spPr/>
      <dgm:t>
        <a:bodyPr/>
        <a:lstStyle/>
        <a:p>
          <a:r>
            <a:rPr lang="en-US" dirty="0"/>
            <a:t>One group’s total entries from a short excerpt</a:t>
          </a:r>
        </a:p>
      </dgm:t>
    </dgm:pt>
    <dgm:pt modelId="{E1A5B640-4030-3A46-AC9B-5B2275811DE5}" type="parTrans" cxnId="{9459A50E-7793-A746-9262-CCCF73A2F3D6}">
      <dgm:prSet/>
      <dgm:spPr/>
      <dgm:t>
        <a:bodyPr/>
        <a:lstStyle/>
        <a:p>
          <a:endParaRPr lang="en-US"/>
        </a:p>
      </dgm:t>
    </dgm:pt>
    <dgm:pt modelId="{C8F5FE97-F5D7-374F-B330-2814250231F9}" type="sibTrans" cxnId="{9459A50E-7793-A746-9262-CCCF73A2F3D6}">
      <dgm:prSet/>
      <dgm:spPr>
        <a:solidFill>
          <a:schemeClr val="accent1"/>
        </a:solidFill>
        <a:ln>
          <a:noFill/>
        </a:ln>
      </dgm:spPr>
      <dgm:t>
        <a:bodyPr/>
        <a:lstStyle/>
        <a:p>
          <a:endParaRPr lang="en-US"/>
        </a:p>
      </dgm:t>
    </dgm:pt>
    <dgm:pt modelId="{441BAB02-5380-434A-A97D-F174B74B15FE}" type="pres">
      <dgm:prSet presAssocID="{87FF0D1A-5F3B-C442-AFC0-CFD1E515D06E}" presName="cycle" presStyleCnt="0">
        <dgm:presLayoutVars>
          <dgm:dir/>
          <dgm:resizeHandles val="exact"/>
        </dgm:presLayoutVars>
      </dgm:prSet>
      <dgm:spPr/>
    </dgm:pt>
    <dgm:pt modelId="{AE69CE3C-A8AB-F74C-AC1D-E23D932E4014}" type="pres">
      <dgm:prSet presAssocID="{69038DA7-E6FA-7C42-A19A-7B72643E490E}" presName="dummy" presStyleCnt="0"/>
      <dgm:spPr/>
    </dgm:pt>
    <dgm:pt modelId="{8A7E285F-1D8C-4240-9491-9CB40858E294}" type="pres">
      <dgm:prSet presAssocID="{69038DA7-E6FA-7C42-A19A-7B72643E490E}" presName="node" presStyleLbl="revTx" presStyleIdx="0" presStyleCnt="2">
        <dgm:presLayoutVars>
          <dgm:bulletEnabled val="1"/>
        </dgm:presLayoutVars>
      </dgm:prSet>
      <dgm:spPr/>
    </dgm:pt>
    <dgm:pt modelId="{8B41DA32-CAC8-C245-83C1-757F367ECC94}" type="pres">
      <dgm:prSet presAssocID="{CE2F8E67-0682-CF47-BF2A-A04FD10E905E}" presName="sibTrans" presStyleLbl="node1" presStyleIdx="0" presStyleCnt="2"/>
      <dgm:spPr/>
    </dgm:pt>
    <dgm:pt modelId="{67760725-99BC-564E-98A9-00F129B15A81}" type="pres">
      <dgm:prSet presAssocID="{1180975B-7842-EB4D-8909-7B53EF32251B}" presName="dummy" presStyleCnt="0"/>
      <dgm:spPr/>
    </dgm:pt>
    <dgm:pt modelId="{29A1CC05-7F9B-4646-8520-00A159A99E18}" type="pres">
      <dgm:prSet presAssocID="{1180975B-7842-EB4D-8909-7B53EF32251B}" presName="node" presStyleLbl="revTx" presStyleIdx="1" presStyleCnt="2">
        <dgm:presLayoutVars>
          <dgm:bulletEnabled val="1"/>
        </dgm:presLayoutVars>
      </dgm:prSet>
      <dgm:spPr/>
    </dgm:pt>
    <dgm:pt modelId="{1F4C084C-A41A-2744-985B-3B6C2E466B68}" type="pres">
      <dgm:prSet presAssocID="{C8F5FE97-F5D7-374F-B330-2814250231F9}" presName="sibTrans" presStyleLbl="node1" presStyleIdx="1" presStyleCnt="2"/>
      <dgm:spPr/>
    </dgm:pt>
  </dgm:ptLst>
  <dgm:cxnLst>
    <dgm:cxn modelId="{01428D01-A5E2-EB47-8FD3-B6B8A76E12AD}" type="presOf" srcId="{69038DA7-E6FA-7C42-A19A-7B72643E490E}" destId="{8A7E285F-1D8C-4240-9491-9CB40858E294}" srcOrd="0" destOrd="0" presId="urn:microsoft.com/office/officeart/2005/8/layout/cycle1"/>
    <dgm:cxn modelId="{860CCF0C-1BAF-2148-B35C-07B032B1938F}" type="presOf" srcId="{87FF0D1A-5F3B-C442-AFC0-CFD1E515D06E}" destId="{441BAB02-5380-434A-A97D-F174B74B15FE}" srcOrd="0" destOrd="0" presId="urn:microsoft.com/office/officeart/2005/8/layout/cycle1"/>
    <dgm:cxn modelId="{9459A50E-7793-A746-9262-CCCF73A2F3D6}" srcId="{87FF0D1A-5F3B-C442-AFC0-CFD1E515D06E}" destId="{1180975B-7842-EB4D-8909-7B53EF32251B}" srcOrd="1" destOrd="0" parTransId="{E1A5B640-4030-3A46-AC9B-5B2275811DE5}" sibTransId="{C8F5FE97-F5D7-374F-B330-2814250231F9}"/>
    <dgm:cxn modelId="{14996F5E-EC98-CB40-83E4-FC980396B04F}" srcId="{87FF0D1A-5F3B-C442-AFC0-CFD1E515D06E}" destId="{69038DA7-E6FA-7C42-A19A-7B72643E490E}" srcOrd="0" destOrd="0" parTransId="{68F02D38-0852-F848-9E01-78648BB3D833}" sibTransId="{CE2F8E67-0682-CF47-BF2A-A04FD10E905E}"/>
    <dgm:cxn modelId="{30B89880-9113-5547-81AE-76A56234E753}" type="presOf" srcId="{1180975B-7842-EB4D-8909-7B53EF32251B}" destId="{29A1CC05-7F9B-4646-8520-00A159A99E18}" srcOrd="0" destOrd="0" presId="urn:microsoft.com/office/officeart/2005/8/layout/cycle1"/>
    <dgm:cxn modelId="{BEE6DB8A-E704-784B-BCDD-E063558D14A7}" type="presOf" srcId="{CE2F8E67-0682-CF47-BF2A-A04FD10E905E}" destId="{8B41DA32-CAC8-C245-83C1-757F367ECC94}" srcOrd="0" destOrd="0" presId="urn:microsoft.com/office/officeart/2005/8/layout/cycle1"/>
    <dgm:cxn modelId="{F6DEF2DC-F0F5-EC4F-9B97-FF88BF9EEB75}" type="presOf" srcId="{C8F5FE97-F5D7-374F-B330-2814250231F9}" destId="{1F4C084C-A41A-2744-985B-3B6C2E466B68}" srcOrd="0" destOrd="0" presId="urn:microsoft.com/office/officeart/2005/8/layout/cycle1"/>
    <dgm:cxn modelId="{D2FD9109-AE89-C14B-BDBB-38C286367B35}" type="presParOf" srcId="{441BAB02-5380-434A-A97D-F174B74B15FE}" destId="{AE69CE3C-A8AB-F74C-AC1D-E23D932E4014}" srcOrd="0" destOrd="0" presId="urn:microsoft.com/office/officeart/2005/8/layout/cycle1"/>
    <dgm:cxn modelId="{25D118E5-3424-E048-AA2C-8C34204474ED}" type="presParOf" srcId="{441BAB02-5380-434A-A97D-F174B74B15FE}" destId="{8A7E285F-1D8C-4240-9491-9CB40858E294}" srcOrd="1" destOrd="0" presId="urn:microsoft.com/office/officeart/2005/8/layout/cycle1"/>
    <dgm:cxn modelId="{C8CA1B64-6088-394C-A442-5C84A05366E2}" type="presParOf" srcId="{441BAB02-5380-434A-A97D-F174B74B15FE}" destId="{8B41DA32-CAC8-C245-83C1-757F367ECC94}" srcOrd="2" destOrd="0" presId="urn:microsoft.com/office/officeart/2005/8/layout/cycle1"/>
    <dgm:cxn modelId="{4B8AFDF0-EE57-D34B-9402-AABD9CB24823}" type="presParOf" srcId="{441BAB02-5380-434A-A97D-F174B74B15FE}" destId="{67760725-99BC-564E-98A9-00F129B15A81}" srcOrd="3" destOrd="0" presId="urn:microsoft.com/office/officeart/2005/8/layout/cycle1"/>
    <dgm:cxn modelId="{B0BB89D9-10F0-F248-B646-E8F060ACDA1B}" type="presParOf" srcId="{441BAB02-5380-434A-A97D-F174B74B15FE}" destId="{29A1CC05-7F9B-4646-8520-00A159A99E18}" srcOrd="4" destOrd="0" presId="urn:microsoft.com/office/officeart/2005/8/layout/cycle1"/>
    <dgm:cxn modelId="{E454F4DD-C72D-794A-85FF-2D9B8627595E}" type="presParOf" srcId="{441BAB02-5380-434A-A97D-F174B74B15FE}" destId="{1F4C084C-A41A-2744-985B-3B6C2E466B68}" srcOrd="5"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1E356F-4E30-41B6-BD7C-69327D1FAA98}"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en-US"/>
        </a:p>
      </dgm:t>
    </dgm:pt>
    <dgm:pt modelId="{67DE64B7-9959-4E78-A7FA-90FBFD7C1AC6}" type="pres">
      <dgm:prSet presAssocID="{231E356F-4E30-41B6-BD7C-69327D1FAA98}" presName="rootNode" presStyleCnt="0">
        <dgm:presLayoutVars>
          <dgm:chMax/>
          <dgm:chPref/>
          <dgm:dir/>
          <dgm:animLvl val="lvl"/>
        </dgm:presLayoutVars>
      </dgm:prSet>
      <dgm:spPr/>
    </dgm:pt>
  </dgm:ptLst>
  <dgm:cxnLst>
    <dgm:cxn modelId="{CCFDFE7B-2D96-4477-9593-E8CC137E2659}" type="presOf" srcId="{231E356F-4E30-41B6-BD7C-69327D1FAA98}" destId="{67DE64B7-9959-4E78-A7FA-90FBFD7C1AC6}" srcOrd="0"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1CC05-7F9B-4646-8520-00A159A99E18}">
      <dsp:nvSpPr>
        <dsp:cNvPr id="0" name=""/>
        <dsp:cNvSpPr/>
      </dsp:nvSpPr>
      <dsp:spPr>
        <a:xfrm>
          <a:off x="2922976" y="1118181"/>
          <a:ext cx="1787155" cy="1787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adds to the larger framework</a:t>
          </a:r>
        </a:p>
      </dsp:txBody>
      <dsp:txXfrm>
        <a:off x="2922976" y="1118181"/>
        <a:ext cx="1787155" cy="1787155"/>
      </dsp:txXfrm>
    </dsp:sp>
    <dsp:sp modelId="{1F4C084C-A41A-2744-985B-3B6C2E466B68}">
      <dsp:nvSpPr>
        <dsp:cNvPr id="0" name=""/>
        <dsp:cNvSpPr/>
      </dsp:nvSpPr>
      <dsp:spPr>
        <a:xfrm>
          <a:off x="516455" y="172941"/>
          <a:ext cx="3677635" cy="3677635"/>
        </a:xfrm>
        <a:prstGeom prst="circularArrow">
          <a:avLst>
            <a:gd name="adj1" fmla="val 9476"/>
            <a:gd name="adj2" fmla="val 684342"/>
            <a:gd name="adj3" fmla="val 7853763"/>
            <a:gd name="adj4" fmla="val 2261895"/>
            <a:gd name="adj5" fmla="val 11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7E285F-1D8C-4240-9491-9CB40858E294}">
      <dsp:nvSpPr>
        <dsp:cNvPr id="0" name=""/>
        <dsp:cNvSpPr/>
      </dsp:nvSpPr>
      <dsp:spPr>
        <a:xfrm>
          <a:off x="413" y="1118181"/>
          <a:ext cx="1787155" cy="1787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Group notes a significant detail</a:t>
          </a:r>
        </a:p>
      </dsp:txBody>
      <dsp:txXfrm>
        <a:off x="413" y="1118181"/>
        <a:ext cx="1787155" cy="1787155"/>
      </dsp:txXfrm>
    </dsp:sp>
    <dsp:sp modelId="{8B41DA32-CAC8-C245-83C1-757F367ECC94}">
      <dsp:nvSpPr>
        <dsp:cNvPr id="0" name=""/>
        <dsp:cNvSpPr/>
      </dsp:nvSpPr>
      <dsp:spPr>
        <a:xfrm>
          <a:off x="516455" y="172941"/>
          <a:ext cx="3677635" cy="3677635"/>
        </a:xfrm>
        <a:prstGeom prst="circularArrow">
          <a:avLst>
            <a:gd name="adj1" fmla="val 9476"/>
            <a:gd name="adj2" fmla="val 684342"/>
            <a:gd name="adj3" fmla="val 18653763"/>
            <a:gd name="adj4" fmla="val 13061895"/>
            <a:gd name="adj5" fmla="val 110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E285F-1D8C-4240-9491-9CB40858E294}">
      <dsp:nvSpPr>
        <dsp:cNvPr id="0" name=""/>
        <dsp:cNvSpPr/>
      </dsp:nvSpPr>
      <dsp:spPr>
        <a:xfrm>
          <a:off x="2921317" y="1118318"/>
          <a:ext cx="1786881" cy="1786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The total depth of a network built by the whole class</a:t>
          </a:r>
        </a:p>
      </dsp:txBody>
      <dsp:txXfrm>
        <a:off x="2921317" y="1118318"/>
        <a:ext cx="1786881" cy="1786881"/>
      </dsp:txXfrm>
    </dsp:sp>
    <dsp:sp modelId="{8B41DA32-CAC8-C245-83C1-757F367ECC94}">
      <dsp:nvSpPr>
        <dsp:cNvPr id="0" name=""/>
        <dsp:cNvSpPr/>
      </dsp:nvSpPr>
      <dsp:spPr>
        <a:xfrm>
          <a:off x="517587" y="174434"/>
          <a:ext cx="3674649" cy="3674649"/>
        </a:xfrm>
        <a:prstGeom prst="circularArrow">
          <a:avLst>
            <a:gd name="adj1" fmla="val 9482"/>
            <a:gd name="adj2" fmla="val 684912"/>
            <a:gd name="adj3" fmla="val 7850988"/>
            <a:gd name="adj4" fmla="val 2264100"/>
            <a:gd name="adj5" fmla="val 11063"/>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A1CC05-7F9B-4646-8520-00A159A99E18}">
      <dsp:nvSpPr>
        <dsp:cNvPr id="0" name=""/>
        <dsp:cNvSpPr/>
      </dsp:nvSpPr>
      <dsp:spPr>
        <a:xfrm>
          <a:off x="1625" y="1118318"/>
          <a:ext cx="1786881" cy="1786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One group’s total entries from a short excerpt</a:t>
          </a:r>
        </a:p>
      </dsp:txBody>
      <dsp:txXfrm>
        <a:off x="1625" y="1118318"/>
        <a:ext cx="1786881" cy="1786881"/>
      </dsp:txXfrm>
    </dsp:sp>
    <dsp:sp modelId="{1F4C084C-A41A-2744-985B-3B6C2E466B68}">
      <dsp:nvSpPr>
        <dsp:cNvPr id="0" name=""/>
        <dsp:cNvSpPr/>
      </dsp:nvSpPr>
      <dsp:spPr>
        <a:xfrm>
          <a:off x="517587" y="174434"/>
          <a:ext cx="3674649" cy="3674649"/>
        </a:xfrm>
        <a:prstGeom prst="circularArrow">
          <a:avLst>
            <a:gd name="adj1" fmla="val 9482"/>
            <a:gd name="adj2" fmla="val 684912"/>
            <a:gd name="adj3" fmla="val 18650988"/>
            <a:gd name="adj4" fmla="val 13064100"/>
            <a:gd name="adj5" fmla="val 11063"/>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C23B6B-6B61-2D4E-BE5A-DC83CFB13A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F3FCFA8-D3C6-624A-AC4E-E4A78B8E4B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ADD111-0C19-D44C-BD28-891D7C4AB5BF}" type="datetimeFigureOut">
              <a:rPr lang="en-US" smtClean="0"/>
              <a:t>7/24/2020</a:t>
            </a:fld>
            <a:endParaRPr lang="en-US"/>
          </a:p>
        </p:txBody>
      </p:sp>
      <p:sp>
        <p:nvSpPr>
          <p:cNvPr id="4" name="Footer Placeholder 3">
            <a:extLst>
              <a:ext uri="{FF2B5EF4-FFF2-40B4-BE49-F238E27FC236}">
                <a16:creationId xmlns:a16="http://schemas.microsoft.com/office/drawing/2014/main" id="{846106C5-F0AE-EC4A-950D-CFE45DE9AD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925204D-7124-C242-9318-36DF0DEF6E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82788F-0246-CB44-863F-3C59A0FC0414}" type="slidenum">
              <a:rPr lang="en-US" smtClean="0"/>
              <a:t>‹#›</a:t>
            </a:fld>
            <a:endParaRPr lang="en-US"/>
          </a:p>
        </p:txBody>
      </p:sp>
    </p:spTree>
    <p:extLst>
      <p:ext uri="{BB962C8B-B14F-4D97-AF65-F5344CB8AC3E}">
        <p14:creationId xmlns:p14="http://schemas.microsoft.com/office/powerpoint/2010/main" val="672704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5676E-51CD-4131-9E1F-A7C0CDD91AF9}" type="datetimeFigureOut">
              <a:rPr lang="en-US" smtClean="0"/>
              <a:t>7/24/2020</a:t>
            </a:fld>
            <a:endParaRPr lang="en-US"/>
          </a:p>
        </p:txBody>
      </p:sp>
      <p:sp>
        <p:nvSpPr>
          <p:cNvPr id="4" name="Slide Image Placeholder 3"/>
          <p:cNvSpPr>
            <a:spLocks noGrp="1" noRot="1" noChangeAspect="1"/>
          </p:cNvSpPr>
          <p:nvPr>
            <p:ph type="sldImg" idx="2"/>
          </p:nvPr>
        </p:nvSpPr>
        <p:spPr>
          <a:xfrm>
            <a:off x="1196546" y="292517"/>
            <a:ext cx="4463321" cy="251061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006" y="2976483"/>
            <a:ext cx="5486400" cy="531307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032AE-C91E-4DC7-BDD2-4154FF24458F}" type="slidenum">
              <a:rPr lang="en-US" smtClean="0"/>
              <a:t>‹#›</a:t>
            </a:fld>
            <a:endParaRPr lang="en-US"/>
          </a:p>
        </p:txBody>
      </p:sp>
    </p:spTree>
    <p:extLst>
      <p:ext uri="{BB962C8B-B14F-4D97-AF65-F5344CB8AC3E}">
        <p14:creationId xmlns:p14="http://schemas.microsoft.com/office/powerpoint/2010/main" val="378772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292100"/>
            <a:ext cx="4462463" cy="2511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C032AE-C91E-4DC7-BDD2-4154FF24458F}" type="slidenum">
              <a:rPr lang="en-US" smtClean="0"/>
              <a:t>1</a:t>
            </a:fld>
            <a:endParaRPr lang="en-US"/>
          </a:p>
        </p:txBody>
      </p:sp>
    </p:spTree>
    <p:extLst>
      <p:ext uri="{BB962C8B-B14F-4D97-AF65-F5344CB8AC3E}">
        <p14:creationId xmlns:p14="http://schemas.microsoft.com/office/powerpoint/2010/main" val="4225544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292100"/>
            <a:ext cx="4462463" cy="2511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032AE-C91E-4DC7-BDD2-4154FF24458F}" type="slidenum">
              <a:rPr lang="en-US" smtClean="0"/>
              <a:t>10</a:t>
            </a:fld>
            <a:endParaRPr lang="en-US"/>
          </a:p>
        </p:txBody>
      </p:sp>
    </p:spTree>
    <p:extLst>
      <p:ext uri="{BB962C8B-B14F-4D97-AF65-F5344CB8AC3E}">
        <p14:creationId xmlns:p14="http://schemas.microsoft.com/office/powerpoint/2010/main" val="2071423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292100"/>
            <a:ext cx="4462463" cy="2511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032AE-C91E-4DC7-BDD2-4154FF24458F}" type="slidenum">
              <a:rPr lang="en-US" smtClean="0"/>
              <a:t>11</a:t>
            </a:fld>
            <a:endParaRPr lang="en-US"/>
          </a:p>
        </p:txBody>
      </p:sp>
    </p:spTree>
    <p:extLst>
      <p:ext uri="{BB962C8B-B14F-4D97-AF65-F5344CB8AC3E}">
        <p14:creationId xmlns:p14="http://schemas.microsoft.com/office/powerpoint/2010/main" val="634133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292100"/>
            <a:ext cx="4462463" cy="2511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032AE-C91E-4DC7-BDD2-4154FF24458F}" type="slidenum">
              <a:rPr lang="en-US" smtClean="0"/>
              <a:t>12</a:t>
            </a:fld>
            <a:endParaRPr lang="en-US"/>
          </a:p>
        </p:txBody>
      </p:sp>
    </p:spTree>
    <p:extLst>
      <p:ext uri="{BB962C8B-B14F-4D97-AF65-F5344CB8AC3E}">
        <p14:creationId xmlns:p14="http://schemas.microsoft.com/office/powerpoint/2010/main" val="2485764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292100"/>
            <a:ext cx="4462463" cy="2511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032AE-C91E-4DC7-BDD2-4154FF24458F}" type="slidenum">
              <a:rPr lang="en-US" smtClean="0"/>
              <a:t>13</a:t>
            </a:fld>
            <a:endParaRPr lang="en-US"/>
          </a:p>
        </p:txBody>
      </p:sp>
    </p:spTree>
    <p:extLst>
      <p:ext uri="{BB962C8B-B14F-4D97-AF65-F5344CB8AC3E}">
        <p14:creationId xmlns:p14="http://schemas.microsoft.com/office/powerpoint/2010/main" val="815217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292100"/>
            <a:ext cx="4462463" cy="2511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032AE-C91E-4DC7-BDD2-4154FF24458F}" type="slidenum">
              <a:rPr lang="en-US" smtClean="0"/>
              <a:t>14</a:t>
            </a:fld>
            <a:endParaRPr lang="en-US"/>
          </a:p>
        </p:txBody>
      </p:sp>
    </p:spTree>
    <p:extLst>
      <p:ext uri="{BB962C8B-B14F-4D97-AF65-F5344CB8AC3E}">
        <p14:creationId xmlns:p14="http://schemas.microsoft.com/office/powerpoint/2010/main" val="3038256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292100"/>
            <a:ext cx="4462463" cy="2511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032AE-C91E-4DC7-BDD2-4154FF24458F}" type="slidenum">
              <a:rPr lang="en-US" smtClean="0"/>
              <a:t>15</a:t>
            </a:fld>
            <a:endParaRPr lang="en-US"/>
          </a:p>
        </p:txBody>
      </p:sp>
    </p:spTree>
    <p:extLst>
      <p:ext uri="{BB962C8B-B14F-4D97-AF65-F5344CB8AC3E}">
        <p14:creationId xmlns:p14="http://schemas.microsoft.com/office/powerpoint/2010/main" val="3964974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292100"/>
            <a:ext cx="4462463" cy="2511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032AE-C91E-4DC7-BDD2-4154FF24458F}" type="slidenum">
              <a:rPr lang="en-US" smtClean="0"/>
              <a:t>16</a:t>
            </a:fld>
            <a:endParaRPr lang="en-US"/>
          </a:p>
        </p:txBody>
      </p:sp>
    </p:spTree>
    <p:extLst>
      <p:ext uri="{BB962C8B-B14F-4D97-AF65-F5344CB8AC3E}">
        <p14:creationId xmlns:p14="http://schemas.microsoft.com/office/powerpoint/2010/main" val="427735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292100"/>
            <a:ext cx="4462463" cy="2511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032AE-C91E-4DC7-BDD2-4154FF24458F}" type="slidenum">
              <a:rPr lang="en-US" smtClean="0"/>
              <a:t>17</a:t>
            </a:fld>
            <a:endParaRPr lang="en-US"/>
          </a:p>
        </p:txBody>
      </p:sp>
    </p:spTree>
    <p:extLst>
      <p:ext uri="{BB962C8B-B14F-4D97-AF65-F5344CB8AC3E}">
        <p14:creationId xmlns:p14="http://schemas.microsoft.com/office/powerpoint/2010/main" val="1650708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292100"/>
            <a:ext cx="4462463" cy="2511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C032AE-C91E-4DC7-BDD2-4154FF24458F}" type="slidenum">
              <a:rPr lang="en-US" smtClean="0"/>
              <a:t>18</a:t>
            </a:fld>
            <a:endParaRPr lang="en-US"/>
          </a:p>
        </p:txBody>
      </p:sp>
    </p:spTree>
    <p:extLst>
      <p:ext uri="{BB962C8B-B14F-4D97-AF65-F5344CB8AC3E}">
        <p14:creationId xmlns:p14="http://schemas.microsoft.com/office/powerpoint/2010/main" val="4069783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292100"/>
            <a:ext cx="4462463" cy="2511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C032AE-C91E-4DC7-BDD2-4154FF24458F}" type="slidenum">
              <a:rPr lang="en-US" smtClean="0"/>
              <a:t>19</a:t>
            </a:fld>
            <a:endParaRPr lang="en-US"/>
          </a:p>
        </p:txBody>
      </p:sp>
    </p:spTree>
    <p:extLst>
      <p:ext uri="{BB962C8B-B14F-4D97-AF65-F5344CB8AC3E}">
        <p14:creationId xmlns:p14="http://schemas.microsoft.com/office/powerpoint/2010/main" val="3069027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2995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292100"/>
            <a:ext cx="4462463" cy="2511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C032AE-C91E-4DC7-BDD2-4154FF24458F}" type="slidenum">
              <a:rPr lang="en-US" smtClean="0"/>
              <a:t>20</a:t>
            </a:fld>
            <a:endParaRPr lang="en-US"/>
          </a:p>
        </p:txBody>
      </p:sp>
    </p:spTree>
    <p:extLst>
      <p:ext uri="{BB962C8B-B14F-4D97-AF65-F5344CB8AC3E}">
        <p14:creationId xmlns:p14="http://schemas.microsoft.com/office/powerpoint/2010/main" val="1795322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292100"/>
            <a:ext cx="4462463" cy="2511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C032AE-C91E-4DC7-BDD2-4154FF24458F}" type="slidenum">
              <a:rPr lang="en-US" smtClean="0"/>
              <a:t>3</a:t>
            </a:fld>
            <a:endParaRPr lang="en-US"/>
          </a:p>
        </p:txBody>
      </p:sp>
    </p:spTree>
    <p:extLst>
      <p:ext uri="{BB962C8B-B14F-4D97-AF65-F5344CB8AC3E}">
        <p14:creationId xmlns:p14="http://schemas.microsoft.com/office/powerpoint/2010/main" val="1510214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1486408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292100"/>
            <a:ext cx="4462463" cy="2511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032AE-C91E-4DC7-BDD2-4154FF24458F}" type="slidenum">
              <a:rPr lang="en-US" smtClean="0"/>
              <a:t>5</a:t>
            </a:fld>
            <a:endParaRPr lang="en-US"/>
          </a:p>
        </p:txBody>
      </p:sp>
    </p:spTree>
    <p:extLst>
      <p:ext uri="{BB962C8B-B14F-4D97-AF65-F5344CB8AC3E}">
        <p14:creationId xmlns:p14="http://schemas.microsoft.com/office/powerpoint/2010/main" val="1217164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292100"/>
            <a:ext cx="4462463" cy="2511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C032AE-C91E-4DC7-BDD2-4154FF24458F}" type="slidenum">
              <a:rPr lang="en-US" smtClean="0"/>
              <a:t>6</a:t>
            </a:fld>
            <a:endParaRPr lang="en-US"/>
          </a:p>
        </p:txBody>
      </p:sp>
    </p:spTree>
    <p:extLst>
      <p:ext uri="{BB962C8B-B14F-4D97-AF65-F5344CB8AC3E}">
        <p14:creationId xmlns:p14="http://schemas.microsoft.com/office/powerpoint/2010/main" val="700276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292100"/>
            <a:ext cx="4462463" cy="2511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C032AE-C91E-4DC7-BDD2-4154FF24458F}" type="slidenum">
              <a:rPr lang="en-US" smtClean="0"/>
              <a:t>7</a:t>
            </a:fld>
            <a:endParaRPr lang="en-US"/>
          </a:p>
        </p:txBody>
      </p:sp>
    </p:spTree>
    <p:extLst>
      <p:ext uri="{BB962C8B-B14F-4D97-AF65-F5344CB8AC3E}">
        <p14:creationId xmlns:p14="http://schemas.microsoft.com/office/powerpoint/2010/main" val="3381571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977035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292100"/>
            <a:ext cx="4462463" cy="2511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C032AE-C91E-4DC7-BDD2-4154FF24458F}" type="slidenum">
              <a:rPr lang="en-US" smtClean="0"/>
              <a:t>9</a:t>
            </a:fld>
            <a:endParaRPr lang="en-US"/>
          </a:p>
        </p:txBody>
      </p:sp>
    </p:spTree>
    <p:extLst>
      <p:ext uri="{BB962C8B-B14F-4D97-AF65-F5344CB8AC3E}">
        <p14:creationId xmlns:p14="http://schemas.microsoft.com/office/powerpoint/2010/main" val="1434282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2" name="Title 1"/>
          <p:cNvSpPr>
            <a:spLocks noGrp="1"/>
          </p:cNvSpPr>
          <p:nvPr>
            <p:ph type="ctrTitle" hasCustomPrompt="1"/>
          </p:nvPr>
        </p:nvSpPr>
        <p:spPr>
          <a:xfrm>
            <a:off x="840260" y="1013254"/>
            <a:ext cx="10511481" cy="3783226"/>
          </a:xfrm>
          <a:solidFill>
            <a:schemeClr val="bg1"/>
          </a:solidFill>
        </p:spPr>
        <p:txBody>
          <a:bodyPr anchor="ctr"/>
          <a:lstStyle>
            <a:lvl1pPr algn="ctr">
              <a:defRPr sz="6000" baseline="0"/>
            </a:lvl1pPr>
          </a:lstStyle>
          <a:p>
            <a:br>
              <a:rPr lang="en-US" dirty="0"/>
            </a:br>
            <a:br>
              <a:rPr lang="en-US" dirty="0"/>
            </a:br>
            <a:r>
              <a:rPr lang="en-US" dirty="0"/>
              <a:t>CLICK TO EDIT MASTER TITLE STYLE</a:t>
            </a:r>
          </a:p>
        </p:txBody>
      </p:sp>
      <p:sp>
        <p:nvSpPr>
          <p:cNvPr id="9" name="Text Placeholder 2"/>
          <p:cNvSpPr>
            <a:spLocks noGrp="1"/>
          </p:cNvSpPr>
          <p:nvPr>
            <p:ph type="body" idx="1"/>
          </p:nvPr>
        </p:nvSpPr>
        <p:spPr>
          <a:xfrm>
            <a:off x="836141" y="4796480"/>
            <a:ext cx="10515600" cy="953530"/>
          </a:xfrm>
          <a:solidFill>
            <a:schemeClr val="bg1"/>
          </a:solidFill>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469924" y="1400433"/>
            <a:ext cx="1252152" cy="1268627"/>
          </a:xfrm>
          <a:prstGeom prst="rect">
            <a:avLst/>
          </a:prstGeom>
        </p:spPr>
      </p:pic>
    </p:spTree>
    <p:extLst>
      <p:ext uri="{BB962C8B-B14F-4D97-AF65-F5344CB8AC3E}">
        <p14:creationId xmlns:p14="http://schemas.microsoft.com/office/powerpoint/2010/main" val="2646208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Image/Info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50421" y="362464"/>
            <a:ext cx="4506098" cy="5964195"/>
          </a:xfrm>
          <a:prstGeom prst="rect">
            <a:avLst/>
          </a:prstGeom>
        </p:spPr>
      </p:pic>
    </p:spTree>
    <p:extLst>
      <p:ext uri="{BB962C8B-B14F-4D97-AF65-F5344CB8AC3E}">
        <p14:creationId xmlns:p14="http://schemas.microsoft.com/office/powerpoint/2010/main" val="3709091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Info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20279" y="630190"/>
            <a:ext cx="3932237" cy="1600200"/>
          </a:xfrm>
          <a:solidFill>
            <a:schemeClr val="bg1"/>
          </a:solidFill>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7410948" y="2230390"/>
            <a:ext cx="3932237" cy="3811588"/>
          </a:xfrm>
          <a:solidFill>
            <a:schemeClr val="bg1"/>
          </a:solidFill>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562085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Image/Info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33348" y="0"/>
            <a:ext cx="4506098" cy="822121"/>
          </a:xfrm>
          <a:prstGeom prst="rect">
            <a:avLst/>
          </a:prstGeom>
        </p:spPr>
      </p:pic>
      <p:sp>
        <p:nvSpPr>
          <p:cNvPr id="2" name="Title 1"/>
          <p:cNvSpPr>
            <a:spLocks noGrp="1"/>
          </p:cNvSpPr>
          <p:nvPr>
            <p:ph type="title"/>
          </p:nvPr>
        </p:nvSpPr>
        <p:spPr>
          <a:xfrm>
            <a:off x="7420279" y="630190"/>
            <a:ext cx="3932237" cy="1600200"/>
          </a:xfrm>
          <a:solidFill>
            <a:schemeClr val="bg1"/>
          </a:solidFill>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7410948" y="2230390"/>
            <a:ext cx="3932237" cy="3811588"/>
          </a:xfrm>
          <a:solidFill>
            <a:schemeClr val="bg1"/>
          </a:solidFill>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24017" y="6056473"/>
            <a:ext cx="4506098" cy="822121"/>
          </a:xfrm>
          <a:prstGeom prst="rect">
            <a:avLst/>
          </a:prstGeom>
        </p:spPr>
      </p:pic>
    </p:spTree>
    <p:extLst>
      <p:ext uri="{BB962C8B-B14F-4D97-AF65-F5344CB8AC3E}">
        <p14:creationId xmlns:p14="http://schemas.microsoft.com/office/powerpoint/2010/main" val="1775237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Image/Info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7765" y="0"/>
            <a:ext cx="4506098" cy="822121"/>
          </a:xfrm>
          <a:prstGeom prst="rect">
            <a:avLst/>
          </a:prstGeom>
        </p:spPr>
      </p:pic>
      <p:sp>
        <p:nvSpPr>
          <p:cNvPr id="2" name="Title 1"/>
          <p:cNvSpPr>
            <a:spLocks noGrp="1"/>
          </p:cNvSpPr>
          <p:nvPr>
            <p:ph type="title"/>
          </p:nvPr>
        </p:nvSpPr>
        <p:spPr>
          <a:xfrm>
            <a:off x="714696" y="630190"/>
            <a:ext cx="3932237" cy="1600200"/>
          </a:xfrm>
          <a:solidFill>
            <a:schemeClr val="bg1"/>
          </a:solidFill>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705365" y="2230390"/>
            <a:ext cx="3932237" cy="3811588"/>
          </a:xfrm>
          <a:solidFill>
            <a:schemeClr val="bg1"/>
          </a:solidFill>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8434" y="6056473"/>
            <a:ext cx="4506098" cy="822121"/>
          </a:xfrm>
          <a:prstGeom prst="rect">
            <a:avLst/>
          </a:prstGeom>
        </p:spPr>
      </p:pic>
    </p:spTree>
    <p:extLst>
      <p:ext uri="{BB962C8B-B14F-4D97-AF65-F5344CB8AC3E}">
        <p14:creationId xmlns:p14="http://schemas.microsoft.com/office/powerpoint/2010/main" val="3286692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33F0A5A-596E-444D-B2B9-9CC007F171E1}" type="datetimeFigureOut">
              <a:rPr lang="en-US" smtClean="0"/>
              <a:t>7/24/2020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50ACCC0-49ED-4F90-B833-6917F4BE0FFC}" type="slidenum">
              <a:rPr lang="en-US" smtClean="0"/>
              <a:t>‹#›</a:t>
            </a:fld>
            <a:endParaRPr lang="en-US"/>
          </a:p>
        </p:txBody>
      </p:sp>
    </p:spTree>
    <p:extLst>
      <p:ext uri="{BB962C8B-B14F-4D97-AF65-F5344CB8AC3E}">
        <p14:creationId xmlns:p14="http://schemas.microsoft.com/office/powerpoint/2010/main" val="214719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9181" y="3192557"/>
            <a:ext cx="9481923" cy="2582176"/>
          </a:xfrm>
        </p:spPr>
        <p:txBody>
          <a:bodyPr anchor="b"/>
          <a:lstStyle>
            <a:lvl1pPr>
              <a:defRPr sz="6000"/>
            </a:lvl1pPr>
          </a:lstStyle>
          <a:p>
            <a:r>
              <a:rPr lang="en-US" dirty="0"/>
              <a:t>HERE IS THE LONGEST HEADER WE MIGHT POSSIBLY HAVE</a:t>
            </a:r>
          </a:p>
        </p:txBody>
      </p:sp>
      <p:sp>
        <p:nvSpPr>
          <p:cNvPr id="3" name="Text Placeholder 2"/>
          <p:cNvSpPr>
            <a:spLocks noGrp="1"/>
          </p:cNvSpPr>
          <p:nvPr>
            <p:ph type="body" idx="1"/>
          </p:nvPr>
        </p:nvSpPr>
        <p:spPr>
          <a:xfrm>
            <a:off x="1429180" y="5774733"/>
            <a:ext cx="9481923" cy="4448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1849" y="0"/>
            <a:ext cx="922637" cy="6858000"/>
          </a:xfrm>
          <a:prstGeom prst="rect">
            <a:avLst/>
          </a:prstGeom>
        </p:spPr>
      </p:pic>
    </p:spTree>
    <p:extLst>
      <p:ext uri="{BB962C8B-B14F-4D97-AF65-F5344CB8AC3E}">
        <p14:creationId xmlns:p14="http://schemas.microsoft.com/office/powerpoint/2010/main" val="395527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2364259"/>
            <a:ext cx="10515600" cy="36658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60756"/>
            <a:ext cx="12191999" cy="597243"/>
          </a:xfrm>
          <a:prstGeom prst="rect">
            <a:avLst/>
          </a:prstGeom>
        </p:spPr>
      </p:pic>
    </p:spTree>
    <p:extLst>
      <p:ext uri="{BB962C8B-B14F-4D97-AF65-F5344CB8AC3E}">
        <p14:creationId xmlns:p14="http://schemas.microsoft.com/office/powerpoint/2010/main" val="351693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917909"/>
            <a:ext cx="5181600" cy="32590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917907"/>
            <a:ext cx="5181600" cy="32590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p:cNvSpPr>
            <a:spLocks noGrp="1"/>
          </p:cNvSpPr>
          <p:nvPr>
            <p:ph type="body" idx="10"/>
          </p:nvPr>
        </p:nvSpPr>
        <p:spPr>
          <a:xfrm>
            <a:off x="838201" y="2320557"/>
            <a:ext cx="5181600" cy="444840"/>
          </a:xfrm>
          <a:solidFill>
            <a:srgbClr val="9DC0CE"/>
          </a:solidFill>
          <a:ln>
            <a:solidFill>
              <a:srgbClr val="9DC0CE"/>
            </a:solidFill>
          </a:ln>
        </p:spPr>
        <p:txBody>
          <a:bodyPr/>
          <a:lstStyle>
            <a:lvl1pPr marL="0" indent="0" algn="ctr">
              <a:buNone/>
              <a:defRPr sz="2400" cap="all" spc="200" baseline="0">
                <a:solidFill>
                  <a:schemeClr val="tx1"/>
                </a:solidFill>
                <a:latin typeface="Franklin Gothic Demi Cond" panose="020B07060304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6" name="Text Placeholder 2"/>
          <p:cNvSpPr>
            <a:spLocks noGrp="1"/>
          </p:cNvSpPr>
          <p:nvPr>
            <p:ph type="body" idx="11"/>
          </p:nvPr>
        </p:nvSpPr>
        <p:spPr>
          <a:xfrm>
            <a:off x="6172200" y="2320557"/>
            <a:ext cx="5181600" cy="444840"/>
          </a:xfrm>
          <a:solidFill>
            <a:srgbClr val="9DC0CE"/>
          </a:solidFill>
          <a:ln>
            <a:solidFill>
              <a:srgbClr val="9DC0CE"/>
            </a:solidFill>
          </a:ln>
        </p:spPr>
        <p:txBody>
          <a:bodyPr/>
          <a:lstStyle>
            <a:lvl1pPr marL="0" indent="0" algn="ctr">
              <a:buNone/>
              <a:defRPr sz="2400" cap="all" spc="200" baseline="0">
                <a:solidFill>
                  <a:schemeClr val="tx1"/>
                </a:solidFill>
                <a:latin typeface="Franklin Gothic Demi Cond" panose="020B07060304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820721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lumn Tex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sz="half" idx="13"/>
          </p:nvPr>
        </p:nvSpPr>
        <p:spPr>
          <a:xfrm>
            <a:off x="6253071" y="2917909"/>
            <a:ext cx="2402629" cy="3259053"/>
          </a:xfrm>
        </p:spPr>
        <p:txBody>
          <a:bodyPr>
            <a:no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idx="14"/>
          </p:nvPr>
        </p:nvSpPr>
        <p:spPr>
          <a:xfrm>
            <a:off x="6253073" y="2320557"/>
            <a:ext cx="2402628" cy="444840"/>
          </a:xfrm>
          <a:solidFill>
            <a:srgbClr val="9DC0CE"/>
          </a:solidFill>
          <a:ln>
            <a:solidFill>
              <a:srgbClr val="9DC0CE"/>
            </a:solidFill>
          </a:ln>
        </p:spPr>
        <p:txBody>
          <a:bodyPr>
            <a:noAutofit/>
          </a:bodyPr>
          <a:lstStyle>
            <a:lvl1pPr marL="0" indent="0" algn="ctr">
              <a:buNone/>
              <a:defRPr sz="1400" cap="all" spc="200" baseline="0">
                <a:solidFill>
                  <a:schemeClr val="tx1"/>
                </a:solidFill>
                <a:latin typeface="Franklin Gothic Demi Cond" panose="020B07060304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Content Placeholder 2"/>
          <p:cNvSpPr>
            <a:spLocks noGrp="1"/>
          </p:cNvSpPr>
          <p:nvPr>
            <p:ph sz="half" idx="15"/>
          </p:nvPr>
        </p:nvSpPr>
        <p:spPr>
          <a:xfrm>
            <a:off x="8943397" y="2917909"/>
            <a:ext cx="2402629" cy="3259053"/>
          </a:xfrm>
        </p:spPr>
        <p:txBody>
          <a:bodyPr>
            <a:no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p:cNvSpPr>
            <a:spLocks noGrp="1"/>
          </p:cNvSpPr>
          <p:nvPr>
            <p:ph type="body" idx="16"/>
          </p:nvPr>
        </p:nvSpPr>
        <p:spPr>
          <a:xfrm>
            <a:off x="8943399" y="2320557"/>
            <a:ext cx="2402628" cy="444840"/>
          </a:xfrm>
          <a:solidFill>
            <a:srgbClr val="9DC0CE"/>
          </a:solidFill>
          <a:ln>
            <a:solidFill>
              <a:srgbClr val="9DC0CE"/>
            </a:solidFill>
          </a:ln>
        </p:spPr>
        <p:txBody>
          <a:bodyPr>
            <a:noAutofit/>
          </a:bodyPr>
          <a:lstStyle>
            <a:lvl1pPr marL="0" indent="0" algn="ctr">
              <a:buNone/>
              <a:defRPr sz="1400" cap="all" spc="200" baseline="0">
                <a:solidFill>
                  <a:schemeClr val="tx1"/>
                </a:solidFill>
                <a:latin typeface="Franklin Gothic Demi Cond" panose="020B07060304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7" name="Content Placeholder 2"/>
          <p:cNvSpPr>
            <a:spLocks noGrp="1"/>
          </p:cNvSpPr>
          <p:nvPr>
            <p:ph sz="half" idx="17"/>
          </p:nvPr>
        </p:nvSpPr>
        <p:spPr>
          <a:xfrm>
            <a:off x="872418" y="2917909"/>
            <a:ext cx="2402629" cy="3259053"/>
          </a:xfrm>
        </p:spPr>
        <p:txBody>
          <a:bodyPr>
            <a:no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idx="18"/>
          </p:nvPr>
        </p:nvSpPr>
        <p:spPr>
          <a:xfrm>
            <a:off x="872420" y="2320557"/>
            <a:ext cx="2402628" cy="444840"/>
          </a:xfrm>
          <a:solidFill>
            <a:srgbClr val="9DC0CE"/>
          </a:solidFill>
          <a:ln>
            <a:solidFill>
              <a:srgbClr val="9DC0CE"/>
            </a:solidFill>
          </a:ln>
        </p:spPr>
        <p:txBody>
          <a:bodyPr>
            <a:noAutofit/>
          </a:bodyPr>
          <a:lstStyle>
            <a:lvl1pPr marL="0" indent="0" algn="ctr">
              <a:buNone/>
              <a:defRPr sz="1400" cap="all" spc="200" baseline="0">
                <a:solidFill>
                  <a:schemeClr val="tx1"/>
                </a:solidFill>
                <a:latin typeface="Franklin Gothic Demi Cond" panose="020B07060304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9" name="Content Placeholder 2"/>
          <p:cNvSpPr>
            <a:spLocks noGrp="1"/>
          </p:cNvSpPr>
          <p:nvPr>
            <p:ph sz="half" idx="19"/>
          </p:nvPr>
        </p:nvSpPr>
        <p:spPr>
          <a:xfrm>
            <a:off x="3562744" y="2917909"/>
            <a:ext cx="2402629" cy="3259053"/>
          </a:xfrm>
        </p:spPr>
        <p:txBody>
          <a:bodyPr>
            <a:no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20"/>
          </p:nvPr>
        </p:nvSpPr>
        <p:spPr>
          <a:xfrm>
            <a:off x="3562746" y="2320557"/>
            <a:ext cx="2402628" cy="444840"/>
          </a:xfrm>
          <a:solidFill>
            <a:srgbClr val="9DC0CE"/>
          </a:solidFill>
          <a:ln>
            <a:solidFill>
              <a:srgbClr val="9DC0CE"/>
            </a:solidFill>
          </a:ln>
        </p:spPr>
        <p:txBody>
          <a:bodyPr>
            <a:noAutofit/>
          </a:bodyPr>
          <a:lstStyle>
            <a:lvl1pPr marL="0" indent="0" algn="ctr">
              <a:buNone/>
              <a:defRPr sz="1400" cap="all" spc="200" baseline="0">
                <a:solidFill>
                  <a:schemeClr val="tx1"/>
                </a:solidFill>
                <a:latin typeface="Franklin Gothic Demi Cond" panose="020B07060304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00579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Image/Info with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089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Info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8898" y="63019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1508898" y="223039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1849" y="0"/>
            <a:ext cx="922637" cy="6858000"/>
          </a:xfrm>
          <a:prstGeom prst="rect">
            <a:avLst/>
          </a:prstGeom>
        </p:spPr>
      </p:pic>
    </p:spTree>
    <p:extLst>
      <p:ext uri="{BB962C8B-B14F-4D97-AF65-F5344CB8AC3E}">
        <p14:creationId xmlns:p14="http://schemas.microsoft.com/office/powerpoint/2010/main" val="11239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Info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9027" y="455772"/>
            <a:ext cx="4506098" cy="5964195"/>
          </a:xfrm>
          <a:prstGeom prst="rect">
            <a:avLst/>
          </a:prstGeom>
        </p:spPr>
      </p:pic>
      <p:sp>
        <p:nvSpPr>
          <p:cNvPr id="2" name="Title 1"/>
          <p:cNvSpPr>
            <a:spLocks noGrp="1"/>
          </p:cNvSpPr>
          <p:nvPr>
            <p:ph type="title"/>
          </p:nvPr>
        </p:nvSpPr>
        <p:spPr>
          <a:xfrm>
            <a:off x="928885" y="630190"/>
            <a:ext cx="3932237" cy="1600200"/>
          </a:xfrm>
          <a:solidFill>
            <a:schemeClr val="bg1"/>
          </a:solidFill>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9554" y="2230390"/>
            <a:ext cx="3932237" cy="3811588"/>
          </a:xfrm>
          <a:solidFill>
            <a:schemeClr val="bg1"/>
          </a:solidFill>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558984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Info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59803" y="362464"/>
            <a:ext cx="4506098" cy="5964195"/>
          </a:xfrm>
          <a:prstGeom prst="rect">
            <a:avLst/>
          </a:prstGeom>
        </p:spPr>
      </p:pic>
      <p:sp>
        <p:nvSpPr>
          <p:cNvPr id="2" name="Title 1"/>
          <p:cNvSpPr>
            <a:spLocks noGrp="1"/>
          </p:cNvSpPr>
          <p:nvPr>
            <p:ph type="title"/>
          </p:nvPr>
        </p:nvSpPr>
        <p:spPr>
          <a:xfrm>
            <a:off x="7329661" y="630190"/>
            <a:ext cx="3932237" cy="1600200"/>
          </a:xfrm>
          <a:solidFill>
            <a:schemeClr val="bg1"/>
          </a:solidFill>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7320330" y="2230390"/>
            <a:ext cx="3932237" cy="3811588"/>
          </a:xfrm>
          <a:solidFill>
            <a:schemeClr val="bg1"/>
          </a:solidFill>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2333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819747"/>
          </a:xfrm>
          <a:prstGeom prst="rect">
            <a:avLst/>
          </a:prstGeom>
        </p:spPr>
        <p:txBody>
          <a:bodyPr vert="horz" lIns="91440" tIns="45720" rIns="91440" bIns="45720" rtlCol="0" anchor="ctr">
            <a:normAutofit/>
          </a:bodyPr>
          <a:lstStyle/>
          <a:p>
            <a:r>
              <a:rPr lang="en-US" dirty="0"/>
              <a:t>HERE IS THE LONGEST HEADER WE MIGHT POSSIBLY HAVE</a:t>
            </a:r>
          </a:p>
        </p:txBody>
      </p:sp>
      <p:sp>
        <p:nvSpPr>
          <p:cNvPr id="3" name="Text Placeholder 2"/>
          <p:cNvSpPr>
            <a:spLocks noGrp="1"/>
          </p:cNvSpPr>
          <p:nvPr>
            <p:ph type="body" idx="1"/>
          </p:nvPr>
        </p:nvSpPr>
        <p:spPr>
          <a:xfrm>
            <a:off x="838200" y="2364259"/>
            <a:ext cx="10515600" cy="38127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383866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64" r:id="rId5"/>
    <p:sldLayoutId id="2147483654" r:id="rId6"/>
    <p:sldLayoutId id="2147483656" r:id="rId7"/>
    <p:sldLayoutId id="2147483657" r:id="rId8"/>
    <p:sldLayoutId id="2147483658" r:id="rId9"/>
    <p:sldLayoutId id="2147483662" r:id="rId10"/>
    <p:sldLayoutId id="2147483659" r:id="rId11"/>
    <p:sldLayoutId id="2147483660" r:id="rId12"/>
    <p:sldLayoutId id="2147483661" r:id="rId13"/>
    <p:sldLayoutId id="2147483655" r:id="rId14"/>
  </p:sldLayoutIdLst>
  <p:txStyles>
    <p:titleStyle>
      <a:lvl1pPr algn="l" defTabSz="914400" rtl="0" eaLnBrk="1" latinLnBrk="0" hangingPunct="1">
        <a:lnSpc>
          <a:spcPct val="90000"/>
        </a:lnSpc>
        <a:spcBef>
          <a:spcPct val="0"/>
        </a:spcBef>
        <a:buNone/>
        <a:defRPr sz="4400" kern="1200" cap="all" spc="3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iu.mediaspace.kaltura.com/media/Network+Thinking+In+History+with+Net.Create/1_4ciuonva"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drive.google.com/file/d/10N4QbYNlcK1ttqst-97TyrTItLf2RLJE/view?usp=sharin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mailto:idah@indiana.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dighist.indiana.edu/networks/?dataset=2020_PlagueAndFire#/"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s://netcreate.org/network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AB5865D-2D49-BE4B-9B0B-C58FE79C0BAB}"/>
              </a:ext>
            </a:extLst>
          </p:cNvPr>
          <p:cNvSpPr>
            <a:spLocks noGrp="1"/>
          </p:cNvSpPr>
          <p:nvPr>
            <p:ph type="body" idx="4294967295"/>
          </p:nvPr>
        </p:nvSpPr>
        <p:spPr>
          <a:xfrm>
            <a:off x="0" y="4945315"/>
            <a:ext cx="12196763" cy="1628476"/>
          </a:xfrm>
        </p:spPr>
        <p:txBody>
          <a:bodyPr>
            <a:normAutofit fontScale="92500" lnSpcReduction="10000"/>
          </a:bodyPr>
          <a:lstStyle/>
          <a:p>
            <a:pPr marL="0" indent="0" algn="ctr">
              <a:buNone/>
            </a:pPr>
            <a:r>
              <a:rPr lang="en-US" sz="4700" b="1" dirty="0"/>
              <a:t>NETWORK ANALYSIS USING NET.CREATE</a:t>
            </a:r>
          </a:p>
          <a:p>
            <a:pPr marL="0" indent="0" algn="ctr">
              <a:buNone/>
            </a:pPr>
            <a:r>
              <a:rPr lang="en-US" sz="2400" dirty="0"/>
              <a:t>Using Networks in the Humanities Classroom: Introduction and Teaching Template</a:t>
            </a:r>
          </a:p>
          <a:p>
            <a:pPr marL="0" indent="0" algn="ctr">
              <a:buNone/>
            </a:pPr>
            <a:r>
              <a:rPr lang="en-US" sz="1900" dirty="0" err="1"/>
              <a:t>Maksymilian</a:t>
            </a:r>
            <a:r>
              <a:rPr lang="en-US" sz="1900" dirty="0"/>
              <a:t> </a:t>
            </a:r>
            <a:r>
              <a:rPr lang="en-US" sz="1900" dirty="0" err="1"/>
              <a:t>Szostalo</a:t>
            </a:r>
            <a:br>
              <a:rPr lang="en-US" sz="1900" dirty="0"/>
            </a:br>
            <a:r>
              <a:rPr lang="en-US" sz="1900" dirty="0"/>
              <a:t>Digital Methods Specialist, IDAH; Ph.D. Candidate, History</a:t>
            </a:r>
          </a:p>
        </p:txBody>
      </p:sp>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4714" y="-172998"/>
            <a:ext cx="12220833" cy="4769708"/>
          </a:xfrm>
          <a:prstGeom prst="rect">
            <a:avLst/>
          </a:prstGeom>
        </p:spPr>
      </p:pic>
    </p:spTree>
    <p:extLst>
      <p:ext uri="{BB962C8B-B14F-4D97-AF65-F5344CB8AC3E}">
        <p14:creationId xmlns:p14="http://schemas.microsoft.com/office/powerpoint/2010/main" val="161598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5809" y="144308"/>
            <a:ext cx="9481923" cy="594247"/>
          </a:xfrm>
        </p:spPr>
        <p:txBody>
          <a:bodyPr>
            <a:normAutofit fontScale="90000"/>
          </a:bodyPr>
          <a:lstStyle/>
          <a:p>
            <a:r>
              <a:rPr lang="en-US" sz="4400" dirty="0"/>
              <a:t>What Nodes? What edges?</a:t>
            </a:r>
          </a:p>
        </p:txBody>
      </p:sp>
      <p:sp>
        <p:nvSpPr>
          <p:cNvPr id="5" name="TextBox 4">
            <a:extLst>
              <a:ext uri="{FF2B5EF4-FFF2-40B4-BE49-F238E27FC236}">
                <a16:creationId xmlns:a16="http://schemas.microsoft.com/office/drawing/2014/main" id="{29EA395A-885D-3142-B14B-068F15263AD0}"/>
              </a:ext>
            </a:extLst>
          </p:cNvPr>
          <p:cNvSpPr txBox="1"/>
          <p:nvPr/>
        </p:nvSpPr>
        <p:spPr>
          <a:xfrm>
            <a:off x="1312985" y="1360134"/>
            <a:ext cx="10597661" cy="5029200"/>
          </a:xfrm>
          <a:prstGeom prst="rect">
            <a:avLst/>
          </a:prstGeom>
          <a:noFill/>
          <a:ln>
            <a:noFill/>
          </a:ln>
        </p:spPr>
        <p:txBody>
          <a:bodyPr wrap="square" numCol="2" spcCol="457200" rtlCol="0">
            <a:spAutoFit/>
          </a:bodyPr>
          <a:lstStyle/>
          <a:p>
            <a:pPr marL="285750" indent="-285750">
              <a:buFont typeface="Arial" panose="020B0604020202020204" pitchFamily="34" charset="0"/>
              <a:buChar char="•"/>
            </a:pPr>
            <a:r>
              <a:rPr lang="en-US" sz="1600" b="1" dirty="0"/>
              <a:t>The unanimous Declaration of the thirteen united States of America,</a:t>
            </a:r>
          </a:p>
          <a:p>
            <a:pPr marL="285750" indent="-285750">
              <a:buFont typeface="Arial" panose="020B0604020202020204" pitchFamily="34" charset="0"/>
              <a:buChar char="•"/>
            </a:pPr>
            <a:r>
              <a:rPr lang="en-US" sz="1600" dirty="0"/>
              <a:t>When in the Course of human events, it becomes necessary for one people to dissolve the political bands which have connected them with another, and to assume among the powers of the earth, the separate and equal station to which the Laws of Nature and of Nature's God entitle them, a decent respect to the opinions of mankind requires that they should declare the causes which impel them to the separation.</a:t>
            </a:r>
          </a:p>
          <a:p>
            <a:pPr marL="285750" indent="-285750">
              <a:buFont typeface="Arial" panose="020B0604020202020204" pitchFamily="34" charset="0"/>
              <a:buChar char="•"/>
            </a:pPr>
            <a:r>
              <a:rPr lang="en-US" sz="1600" dirty="0"/>
              <a:t>We hold these truths to be self-evident, that all men are created equal, that they are endowed by their Creator with certain unalienable Rights, that among these are Life, Liberty and the pursuit of Happiness.</a:t>
            </a:r>
          </a:p>
          <a:p>
            <a:pPr marL="742950" lvl="1" indent="-285750">
              <a:buFont typeface="Arial" panose="020B0604020202020204" pitchFamily="34" charset="0"/>
              <a:buChar char="•"/>
            </a:pPr>
            <a:r>
              <a:rPr lang="en-US" sz="1600" dirty="0"/>
              <a:t>--That to secure these rights, Governments are instituted among Men, deriving their just powers from the consent of the governed,</a:t>
            </a:r>
          </a:p>
          <a:p>
            <a:pPr marL="742950" lvl="1" indent="-285750">
              <a:buFont typeface="Arial" panose="020B0604020202020204" pitchFamily="34" charset="0"/>
              <a:buChar char="•"/>
            </a:pPr>
            <a:r>
              <a:rPr lang="en-US" sz="1600" dirty="0"/>
              <a:t>--That whenever any Form of Government becomes destructive of these ends, it is the Right of the People to alter or to abolish it, and to institute new Government, laying its foundation on such principles and organizing its powers in such form, as to them shall seem most likely to effect their Safety and Happiness. Prudence, indeed, will dictate that Governments long established should not be changed for light and transient causes; and accordingly all experience hath shewn, that mankind are more disposed to suffer, while evils are sufferable, than to right themselves by abolishing the forms to which they are accustomed. But when a long train of abuses and usurpations, pursuing invariably the same Object evinces a design to reduce them under absolute Despotism, it is their right, it is their duty, to throw off such Government, and to provide new Guards for their future security.</a:t>
            </a:r>
          </a:p>
          <a:p>
            <a:pPr marL="742950" lvl="1" indent="-285750">
              <a:buFont typeface="Arial" panose="020B0604020202020204" pitchFamily="34" charset="0"/>
              <a:buChar char="•"/>
            </a:pPr>
            <a:r>
              <a:rPr lang="en-US" sz="1600" dirty="0"/>
              <a:t>--Such has been the patient sufferance of these Colonies; and such is now the necessity which constrains them to alter their former Systems of Government. The history of the present King of Great Britain is a history of repeated injuries and usurpations, all having in direct object the establishment of an absolute Tyranny over these States. To prove this, let Facts be submitted to a candid world.</a:t>
            </a:r>
          </a:p>
        </p:txBody>
      </p:sp>
    </p:spTree>
    <p:extLst>
      <p:ext uri="{BB962C8B-B14F-4D97-AF65-F5344CB8AC3E}">
        <p14:creationId xmlns:p14="http://schemas.microsoft.com/office/powerpoint/2010/main" val="2739241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5809" y="144308"/>
            <a:ext cx="9481923" cy="594247"/>
          </a:xfrm>
        </p:spPr>
        <p:txBody>
          <a:bodyPr>
            <a:normAutofit fontScale="90000"/>
          </a:bodyPr>
          <a:lstStyle/>
          <a:p>
            <a:r>
              <a:rPr lang="en-US" sz="4400" dirty="0"/>
              <a:t>The Concrete vs the abstract</a:t>
            </a:r>
          </a:p>
        </p:txBody>
      </p:sp>
      <p:sp>
        <p:nvSpPr>
          <p:cNvPr id="5" name="TextBox 4">
            <a:extLst>
              <a:ext uri="{FF2B5EF4-FFF2-40B4-BE49-F238E27FC236}">
                <a16:creationId xmlns:a16="http://schemas.microsoft.com/office/drawing/2014/main" id="{29EA395A-885D-3142-B14B-068F15263AD0}"/>
              </a:ext>
            </a:extLst>
          </p:cNvPr>
          <p:cNvSpPr txBox="1"/>
          <p:nvPr/>
        </p:nvSpPr>
        <p:spPr>
          <a:xfrm>
            <a:off x="1312985" y="1360134"/>
            <a:ext cx="10597661" cy="5029200"/>
          </a:xfrm>
          <a:prstGeom prst="rect">
            <a:avLst/>
          </a:prstGeom>
          <a:noFill/>
          <a:ln>
            <a:noFill/>
          </a:ln>
        </p:spPr>
        <p:txBody>
          <a:bodyPr wrap="square" numCol="2" spcCol="457200" rtlCol="0">
            <a:spAutoFit/>
          </a:bodyPr>
          <a:lstStyle/>
          <a:p>
            <a:pPr marL="285750" indent="-285750">
              <a:buFont typeface="Arial" panose="020B0604020202020204" pitchFamily="34" charset="0"/>
              <a:buChar char="•"/>
            </a:pPr>
            <a:r>
              <a:rPr lang="en-US" sz="1600" b="1" dirty="0"/>
              <a:t>The unanimous Declaration of </a:t>
            </a:r>
            <a:r>
              <a:rPr lang="en-US" sz="1600" b="1" dirty="0">
                <a:solidFill>
                  <a:schemeClr val="tx2">
                    <a:lumMod val="75000"/>
                  </a:schemeClr>
                </a:solidFill>
              </a:rPr>
              <a:t>the thirteen united States of America</a:t>
            </a:r>
            <a:r>
              <a:rPr lang="en-US" sz="1600" b="1" dirty="0"/>
              <a:t>,</a:t>
            </a:r>
          </a:p>
          <a:p>
            <a:pPr marL="285750" indent="-285750">
              <a:buFont typeface="Arial" panose="020B0604020202020204" pitchFamily="34" charset="0"/>
              <a:buChar char="•"/>
            </a:pPr>
            <a:r>
              <a:rPr lang="en-US" sz="1600" dirty="0"/>
              <a:t>When in the Course of human events, it becomes necessary for one people to dissolve the political bands which have connected them with another, and to assume among the powers of the earth, the separate and equal station to which the Laws of Nature and of Nature's God entitle them, a decent respect to the opinions of mankind requires that they should declare the causes which impel them to the separation.</a:t>
            </a:r>
          </a:p>
          <a:p>
            <a:pPr marL="285750" indent="-285750">
              <a:buFont typeface="Arial" panose="020B0604020202020204" pitchFamily="34" charset="0"/>
              <a:buChar char="•"/>
            </a:pPr>
            <a:r>
              <a:rPr lang="en-US" sz="1600" dirty="0"/>
              <a:t>We hold these truths to be self-evident, that all men are created equal, that they are endowed by their Creator with certain unalienable Rights, that among these are Life, Liberty and the pursuit of Happiness.</a:t>
            </a:r>
          </a:p>
          <a:p>
            <a:pPr marL="742950" lvl="1" indent="-285750">
              <a:buFont typeface="Arial" panose="020B0604020202020204" pitchFamily="34" charset="0"/>
              <a:buChar char="•"/>
            </a:pPr>
            <a:r>
              <a:rPr lang="en-US" sz="1600" dirty="0"/>
              <a:t>--That to secure these rights, Governments are instituted among Men, deriving their just powers from the consent of the governed,</a:t>
            </a:r>
          </a:p>
          <a:p>
            <a:pPr marL="742950" lvl="1" indent="-285750">
              <a:buFont typeface="Arial" panose="020B0604020202020204" pitchFamily="34" charset="0"/>
              <a:buChar char="•"/>
            </a:pPr>
            <a:r>
              <a:rPr lang="en-US" sz="1600" dirty="0"/>
              <a:t>--That whenever any Form of Government becomes destructive of these ends, it is the Right of the People to alter or to abolish it, and to institute new Government, laying its foundation on such principles and organizing its powers in such form, as to them shall seem most likely to effect their Safety and Happiness. Prudence, indeed, will dictate that Governments long established should not be changed for light and transient causes; and accordingly all experience hath shewn, that mankind are more disposed to suffer, while evils are sufferable, than to right themselves by abolishing the forms to which they are accustomed. But when a long train of abuses and usurpations, pursuing invariably the same Object evinces a design to reduce them under absolute Despotism, it is their right, it is their duty, to throw off such Government, and to provide new Guards for their future security.</a:t>
            </a:r>
          </a:p>
          <a:p>
            <a:pPr marL="742950" lvl="1" indent="-285750">
              <a:buFont typeface="Arial" panose="020B0604020202020204" pitchFamily="34" charset="0"/>
              <a:buChar char="•"/>
            </a:pPr>
            <a:r>
              <a:rPr lang="en-US" sz="1600" dirty="0"/>
              <a:t>--Such has been the patient sufferance of </a:t>
            </a:r>
            <a:r>
              <a:rPr lang="en-US" sz="1600" dirty="0">
                <a:solidFill>
                  <a:schemeClr val="tx2">
                    <a:lumMod val="75000"/>
                  </a:schemeClr>
                </a:solidFill>
              </a:rPr>
              <a:t>these Colonies</a:t>
            </a:r>
            <a:r>
              <a:rPr lang="en-US" sz="1600" dirty="0"/>
              <a:t>; and such is now the necessity which constrains them to alter their former Systems of Government. The history of </a:t>
            </a:r>
            <a:r>
              <a:rPr lang="en-US" sz="1600" dirty="0">
                <a:solidFill>
                  <a:schemeClr val="tx2">
                    <a:lumMod val="75000"/>
                  </a:schemeClr>
                </a:solidFill>
              </a:rPr>
              <a:t>the present King of Great Britain</a:t>
            </a:r>
            <a:r>
              <a:rPr lang="en-US" sz="1600" dirty="0"/>
              <a:t> is a history of repeated injuries and usurpations, all having in direct object the establishment of an absolute Tyranny over these States. To prove this, let Facts be submitted to a candid world.</a:t>
            </a:r>
          </a:p>
        </p:txBody>
      </p:sp>
    </p:spTree>
    <p:extLst>
      <p:ext uri="{BB962C8B-B14F-4D97-AF65-F5344CB8AC3E}">
        <p14:creationId xmlns:p14="http://schemas.microsoft.com/office/powerpoint/2010/main" val="4184122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5809" y="261538"/>
            <a:ext cx="9481923" cy="593227"/>
          </a:xfrm>
        </p:spPr>
        <p:txBody>
          <a:bodyPr>
            <a:normAutofit fontScale="90000"/>
          </a:bodyPr>
          <a:lstStyle/>
          <a:p>
            <a:r>
              <a:rPr lang="en-US" sz="3600" dirty="0"/>
              <a:t>Not much happens in the first part!</a:t>
            </a:r>
          </a:p>
        </p:txBody>
      </p:sp>
      <p:sp>
        <p:nvSpPr>
          <p:cNvPr id="2" name="TextBox 1">
            <a:extLst>
              <a:ext uri="{FF2B5EF4-FFF2-40B4-BE49-F238E27FC236}">
                <a16:creationId xmlns:a16="http://schemas.microsoft.com/office/drawing/2014/main" id="{46F025CA-3854-194A-8153-FF46A318C2C1}"/>
              </a:ext>
            </a:extLst>
          </p:cNvPr>
          <p:cNvSpPr txBox="1"/>
          <p:nvPr/>
        </p:nvSpPr>
        <p:spPr>
          <a:xfrm>
            <a:off x="1530626" y="1500809"/>
            <a:ext cx="9887106" cy="3416320"/>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spc="150" baseline="0" dirty="0"/>
              <a:t>Much of the language is theoretical and abstract</a:t>
            </a:r>
          </a:p>
          <a:p>
            <a:pPr marL="342900" indent="-342900">
              <a:buFont typeface="Arial" panose="020B0604020202020204" pitchFamily="34" charset="0"/>
              <a:buChar char="•"/>
            </a:pPr>
            <a:r>
              <a:rPr lang="en-US" sz="2400" spc="150" dirty="0"/>
              <a:t>We encounter very few actors and as of yet no actual actions done by one well defined party to another</a:t>
            </a:r>
          </a:p>
          <a:p>
            <a:pPr marL="342900" indent="-342900">
              <a:buFont typeface="Arial" panose="020B0604020202020204" pitchFamily="34" charset="0"/>
              <a:buChar char="•"/>
            </a:pPr>
            <a:r>
              <a:rPr lang="en-US" sz="2400" spc="150" baseline="0" dirty="0"/>
              <a:t>That’s all perfect</a:t>
            </a:r>
            <a:r>
              <a:rPr lang="en-US" sz="2400" spc="150" dirty="0"/>
              <a:t>ly fine. It opens some discussion topics:</a:t>
            </a:r>
          </a:p>
          <a:p>
            <a:pPr marL="800100" lvl="1" indent="-342900">
              <a:buFont typeface="Arial" panose="020B0604020202020204" pitchFamily="34" charset="0"/>
              <a:buChar char="•"/>
            </a:pPr>
            <a:r>
              <a:rPr lang="en-US" sz="2400" spc="150" baseline="0" dirty="0"/>
              <a:t>Why is the language so ponderously </a:t>
            </a:r>
            <a:r>
              <a:rPr lang="en-US" sz="2400" spc="150" dirty="0"/>
              <a:t>abstract?</a:t>
            </a:r>
          </a:p>
          <a:p>
            <a:pPr marL="1257300" lvl="2" indent="-342900">
              <a:buFont typeface="Arial" panose="020B0604020202020204" pitchFamily="34" charset="0"/>
              <a:buChar char="•"/>
            </a:pPr>
            <a:r>
              <a:rPr lang="en-US" sz="2400" spc="150" baseline="0" dirty="0"/>
              <a:t>One answer: no one had ever done something like this (a declared revolution) before</a:t>
            </a:r>
          </a:p>
          <a:p>
            <a:pPr marL="800100" lvl="1" indent="-342900">
              <a:buFont typeface="Arial" panose="020B0604020202020204" pitchFamily="34" charset="0"/>
              <a:buChar char="•"/>
            </a:pPr>
            <a:r>
              <a:rPr lang="en-US" sz="2400" spc="150" dirty="0"/>
              <a:t>What’s the abstraction setting up?</a:t>
            </a:r>
          </a:p>
          <a:p>
            <a:pPr marL="1257300" lvl="2" indent="-342900">
              <a:buFont typeface="Arial" panose="020B0604020202020204" pitchFamily="34" charset="0"/>
              <a:buChar char="•"/>
            </a:pPr>
            <a:r>
              <a:rPr lang="en-US" sz="2400" spc="150" baseline="0" dirty="0"/>
              <a:t>General answer: portions quite concrete</a:t>
            </a:r>
          </a:p>
        </p:txBody>
      </p:sp>
    </p:spTree>
    <p:extLst>
      <p:ext uri="{BB962C8B-B14F-4D97-AF65-F5344CB8AC3E}">
        <p14:creationId xmlns:p14="http://schemas.microsoft.com/office/powerpoint/2010/main" val="395663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5809" y="144308"/>
            <a:ext cx="9481923" cy="594247"/>
          </a:xfrm>
        </p:spPr>
        <p:txBody>
          <a:bodyPr>
            <a:noAutofit/>
          </a:bodyPr>
          <a:lstStyle/>
          <a:p>
            <a:r>
              <a:rPr lang="en-US" sz="3400" dirty="0"/>
              <a:t>The Declaration’s Litany of abuses</a:t>
            </a:r>
          </a:p>
        </p:txBody>
      </p:sp>
      <p:sp>
        <p:nvSpPr>
          <p:cNvPr id="5" name="TextBox 4">
            <a:extLst>
              <a:ext uri="{FF2B5EF4-FFF2-40B4-BE49-F238E27FC236}">
                <a16:creationId xmlns:a16="http://schemas.microsoft.com/office/drawing/2014/main" id="{29EA395A-885D-3142-B14B-068F15263AD0}"/>
              </a:ext>
            </a:extLst>
          </p:cNvPr>
          <p:cNvSpPr txBox="1"/>
          <p:nvPr/>
        </p:nvSpPr>
        <p:spPr>
          <a:xfrm>
            <a:off x="1312985" y="1598225"/>
            <a:ext cx="10597661" cy="5755422"/>
          </a:xfrm>
          <a:prstGeom prst="rect">
            <a:avLst/>
          </a:prstGeom>
          <a:noFill/>
          <a:ln>
            <a:noFill/>
          </a:ln>
        </p:spPr>
        <p:txBody>
          <a:bodyPr wrap="square" numCol="2" spcCol="457200" rtlCol="0">
            <a:spAutoFit/>
          </a:bodyPr>
          <a:lstStyle/>
          <a:p>
            <a:pPr marL="285750" indent="-285750">
              <a:buFont typeface="Arial" panose="020B0604020202020204" pitchFamily="34" charset="0"/>
              <a:buChar char="•"/>
            </a:pPr>
            <a:r>
              <a:rPr lang="en-US" sz="1400" dirty="0"/>
              <a:t>To prove this, let Facts be submitted to a candid world.</a:t>
            </a:r>
          </a:p>
          <a:p>
            <a:pPr marL="742950" lvl="1" indent="-285750">
              <a:buFont typeface="Arial" panose="020B0604020202020204" pitchFamily="34" charset="0"/>
              <a:buChar char="•"/>
            </a:pPr>
            <a:r>
              <a:rPr lang="en-US" sz="1400" dirty="0">
                <a:solidFill>
                  <a:schemeClr val="tx2">
                    <a:lumMod val="75000"/>
                  </a:schemeClr>
                </a:solidFill>
              </a:rPr>
              <a:t>He</a:t>
            </a:r>
            <a:r>
              <a:rPr lang="en-US" sz="1400" dirty="0"/>
              <a:t> has refused his Assent to Laws, the most wholesome and necessary for the public good.</a:t>
            </a:r>
          </a:p>
          <a:p>
            <a:pPr marL="742950" lvl="1" indent="-285750">
              <a:buFont typeface="Arial" panose="020B0604020202020204" pitchFamily="34" charset="0"/>
              <a:buChar char="•"/>
            </a:pPr>
            <a:r>
              <a:rPr lang="en-US" sz="1400" dirty="0">
                <a:solidFill>
                  <a:schemeClr val="tx2">
                    <a:lumMod val="75000"/>
                  </a:schemeClr>
                </a:solidFill>
              </a:rPr>
              <a:t>He</a:t>
            </a:r>
            <a:r>
              <a:rPr lang="en-US" sz="1400" dirty="0"/>
              <a:t> has forbidden his</a:t>
            </a:r>
            <a:r>
              <a:rPr lang="en-US" sz="1400" dirty="0">
                <a:solidFill>
                  <a:schemeClr val="tx2">
                    <a:lumMod val="75000"/>
                  </a:schemeClr>
                </a:solidFill>
              </a:rPr>
              <a:t> Governors</a:t>
            </a:r>
            <a:r>
              <a:rPr lang="en-US" sz="1400" dirty="0"/>
              <a:t> to pass </a:t>
            </a:r>
            <a:r>
              <a:rPr lang="en-US" sz="1400" dirty="0">
                <a:solidFill>
                  <a:schemeClr val="tx2">
                    <a:lumMod val="75000"/>
                  </a:schemeClr>
                </a:solidFill>
              </a:rPr>
              <a:t>Laws</a:t>
            </a:r>
            <a:r>
              <a:rPr lang="en-US" sz="1400" dirty="0"/>
              <a:t> of immediate and pressing importance, unless suspended in their operation till his Assent should be obtained; and when so suspended, he has utterly neglected to attend to them.</a:t>
            </a:r>
          </a:p>
          <a:p>
            <a:pPr marL="742950" lvl="1" indent="-285750">
              <a:buFont typeface="Arial" panose="020B0604020202020204" pitchFamily="34" charset="0"/>
              <a:buChar char="•"/>
            </a:pPr>
            <a:r>
              <a:rPr lang="en-US" sz="1400" dirty="0">
                <a:solidFill>
                  <a:schemeClr val="tx2">
                    <a:lumMod val="75000"/>
                  </a:schemeClr>
                </a:solidFill>
              </a:rPr>
              <a:t>He</a:t>
            </a:r>
            <a:r>
              <a:rPr lang="en-US" sz="1400" dirty="0"/>
              <a:t> has refused to pass other Laws for the accommodation of large districts of people, unless those people would relinquish the right of Representation in the Legislature, a right inestimable to them and formidable to tyrants only.</a:t>
            </a:r>
          </a:p>
          <a:p>
            <a:pPr marL="742950" lvl="1" indent="-285750">
              <a:buFont typeface="Arial" panose="020B0604020202020204" pitchFamily="34" charset="0"/>
              <a:buChar char="•"/>
            </a:pPr>
            <a:r>
              <a:rPr lang="en-US" sz="1400" dirty="0"/>
              <a:t>…</a:t>
            </a:r>
          </a:p>
          <a:p>
            <a:pPr marL="742950" lvl="1" indent="-285750">
              <a:buFont typeface="Arial" panose="020B0604020202020204" pitchFamily="34" charset="0"/>
              <a:buChar char="•"/>
            </a:pPr>
            <a:r>
              <a:rPr lang="en-US" sz="1400" dirty="0">
                <a:solidFill>
                  <a:schemeClr val="tx2">
                    <a:lumMod val="75000"/>
                  </a:schemeClr>
                </a:solidFill>
              </a:rPr>
              <a:t>He</a:t>
            </a:r>
            <a:r>
              <a:rPr lang="en-US" sz="1400" dirty="0"/>
              <a:t> has combined with others to subject </a:t>
            </a:r>
            <a:r>
              <a:rPr lang="en-US" sz="1400" dirty="0">
                <a:solidFill>
                  <a:schemeClr val="tx2">
                    <a:lumMod val="75000"/>
                  </a:schemeClr>
                </a:solidFill>
              </a:rPr>
              <a:t>us</a:t>
            </a:r>
            <a:r>
              <a:rPr lang="en-US" sz="1400" dirty="0"/>
              <a:t> to a jurisdiction foreign to our constitution, and unacknowledged by our laws; giving his Assent to their Acts of pretended Legislation:</a:t>
            </a:r>
          </a:p>
          <a:p>
            <a:pPr marL="1200150" lvl="2" indent="-285750">
              <a:buFont typeface="Arial" panose="020B0604020202020204" pitchFamily="34" charset="0"/>
              <a:buChar char="•"/>
            </a:pPr>
            <a:r>
              <a:rPr lang="en-US" sz="1400" dirty="0"/>
              <a:t>For Quartering large bodies of armed troops among us:</a:t>
            </a:r>
          </a:p>
          <a:p>
            <a:pPr marL="1200150" lvl="2" indent="-285750">
              <a:buFont typeface="Arial" panose="020B0604020202020204" pitchFamily="34" charset="0"/>
              <a:buChar char="•"/>
            </a:pPr>
            <a:r>
              <a:rPr lang="en-US" sz="1400" dirty="0"/>
              <a:t>For protecting them, by a mock Trial, from punishment for any Murders which they should commit on the Inhabitants of these States:</a:t>
            </a:r>
          </a:p>
          <a:p>
            <a:pPr marL="1200150" lvl="2" indent="-285750">
              <a:buFont typeface="Arial" panose="020B0604020202020204" pitchFamily="34" charset="0"/>
              <a:buChar char="•"/>
            </a:pPr>
            <a:r>
              <a:rPr lang="en-US" sz="1400" dirty="0"/>
              <a:t>For cutting off our Trade with all parts of the world:</a:t>
            </a:r>
          </a:p>
          <a:p>
            <a:pPr marL="1200150" lvl="2" indent="-285750">
              <a:buFont typeface="Arial" panose="020B0604020202020204" pitchFamily="34" charset="0"/>
              <a:buChar char="•"/>
            </a:pPr>
            <a:r>
              <a:rPr lang="en-US" sz="1400" dirty="0"/>
              <a:t>For imposing Taxes on us without our Consent:</a:t>
            </a:r>
          </a:p>
          <a:p>
            <a:pPr marL="1200150" lvl="2" indent="-285750">
              <a:buFont typeface="Arial" panose="020B0604020202020204" pitchFamily="34" charset="0"/>
              <a:buChar char="•"/>
            </a:pPr>
            <a:r>
              <a:rPr lang="en-US" sz="1400" dirty="0"/>
              <a:t>…</a:t>
            </a:r>
          </a:p>
          <a:p>
            <a:endParaRPr lang="en-US" sz="2000" dirty="0"/>
          </a:p>
          <a:p>
            <a:endParaRPr lang="en-US" sz="2000" dirty="0"/>
          </a:p>
          <a:p>
            <a:endParaRPr lang="en-US" sz="2000" dirty="0"/>
          </a:p>
          <a:p>
            <a:r>
              <a:rPr lang="en-US" sz="2000" dirty="0"/>
              <a:t>Determining Nodes and Edges in the Middle Section</a:t>
            </a:r>
          </a:p>
          <a:p>
            <a:pPr marL="742950" lvl="1" indent="-285750">
              <a:buFont typeface="Arial" panose="020B0604020202020204" pitchFamily="34" charset="0"/>
              <a:buChar char="•"/>
            </a:pPr>
            <a:r>
              <a:rPr lang="en-US" sz="2000" dirty="0"/>
              <a:t>The Concrete Actors—the Nodes</a:t>
            </a:r>
          </a:p>
          <a:p>
            <a:pPr marL="1200150" lvl="2" indent="-285750">
              <a:buFont typeface="Arial" panose="020B0604020202020204" pitchFamily="34" charset="0"/>
              <a:buChar char="•"/>
            </a:pPr>
            <a:r>
              <a:rPr lang="en-US" sz="2000" dirty="0"/>
              <a:t>“He”—the present King of England: </a:t>
            </a:r>
            <a:r>
              <a:rPr lang="en-US" sz="2000" dirty="0">
                <a:solidFill>
                  <a:schemeClr val="tx2">
                    <a:lumMod val="75000"/>
                  </a:schemeClr>
                </a:solidFill>
              </a:rPr>
              <a:t>George III</a:t>
            </a:r>
            <a:r>
              <a:rPr lang="en-US" sz="2000" dirty="0"/>
              <a:t> [person]</a:t>
            </a:r>
            <a:endParaRPr lang="en-US" sz="2000" dirty="0">
              <a:solidFill>
                <a:schemeClr val="tx2">
                  <a:lumMod val="75000"/>
                </a:schemeClr>
              </a:solidFill>
            </a:endParaRPr>
          </a:p>
          <a:p>
            <a:pPr marL="1200150" lvl="2" indent="-285750">
              <a:buFont typeface="Arial" panose="020B0604020202020204" pitchFamily="34" charset="0"/>
              <a:buChar char="•"/>
            </a:pPr>
            <a:r>
              <a:rPr lang="en-US" sz="2000" dirty="0"/>
              <a:t>“Us”—</a:t>
            </a:r>
            <a:r>
              <a:rPr lang="en-US" sz="2000" dirty="0">
                <a:solidFill>
                  <a:schemeClr val="tx2">
                    <a:lumMod val="75000"/>
                  </a:schemeClr>
                </a:solidFill>
              </a:rPr>
              <a:t>the thirteen United States of America</a:t>
            </a:r>
            <a:r>
              <a:rPr lang="en-US" sz="2000" dirty="0"/>
              <a:t> [institution]</a:t>
            </a:r>
            <a:endParaRPr lang="en-US" sz="2000" dirty="0">
              <a:solidFill>
                <a:schemeClr val="tx2">
                  <a:lumMod val="75000"/>
                </a:schemeClr>
              </a:solidFill>
            </a:endParaRPr>
          </a:p>
          <a:p>
            <a:pPr marL="742950" lvl="1" indent="-285750">
              <a:buFont typeface="Arial" panose="020B0604020202020204" pitchFamily="34" charset="0"/>
              <a:buChar char="•"/>
            </a:pPr>
            <a:r>
              <a:rPr lang="en-US" sz="2000" dirty="0"/>
              <a:t>The remainder can be boiled down to Edges</a:t>
            </a:r>
          </a:p>
          <a:p>
            <a:pPr marL="1200150" lvl="2" indent="-285750">
              <a:buFont typeface="Arial" panose="020B0604020202020204" pitchFamily="34" charset="0"/>
              <a:buChar char="•"/>
            </a:pPr>
            <a:r>
              <a:rPr lang="en-US" sz="2000" dirty="0"/>
              <a:t>George III </a:t>
            </a:r>
            <a:r>
              <a:rPr lang="en-US" sz="2000" dirty="0">
                <a:solidFill>
                  <a:schemeClr val="accent2"/>
                </a:solidFill>
              </a:rPr>
              <a:t>“has hurt”</a:t>
            </a:r>
            <a:r>
              <a:rPr lang="en-US" sz="2000" dirty="0"/>
              <a:t> the nascent USA</a:t>
            </a:r>
          </a:p>
          <a:p>
            <a:pPr marL="1200150" lvl="2" indent="-285750">
              <a:buFont typeface="Arial" panose="020B0604020202020204" pitchFamily="34" charset="0"/>
              <a:buChar char="•"/>
            </a:pPr>
            <a:r>
              <a:rPr lang="en-US" sz="2000" dirty="0"/>
              <a:t>George III </a:t>
            </a:r>
            <a:r>
              <a:rPr lang="en-US" sz="2000" dirty="0">
                <a:solidFill>
                  <a:schemeClr val="accent2"/>
                </a:solidFill>
              </a:rPr>
              <a:t>“has helped”</a:t>
            </a:r>
            <a:r>
              <a:rPr lang="en-US" sz="2000" dirty="0"/>
              <a:t> the USA</a:t>
            </a:r>
          </a:p>
          <a:p>
            <a:pPr marL="1657350" lvl="3" indent="-285750">
              <a:buFont typeface="Arial" panose="020B0604020202020204" pitchFamily="34" charset="0"/>
              <a:buChar char="•"/>
            </a:pPr>
            <a:r>
              <a:rPr lang="en-US" sz="2000" dirty="0"/>
              <a:t>Can you find one such? Oops. No. </a:t>
            </a:r>
          </a:p>
          <a:p>
            <a:pPr marL="1657350" lvl="3" indent="-285750">
              <a:buFont typeface="Arial" panose="020B0604020202020204" pitchFamily="34" charset="0"/>
              <a:buChar char="•"/>
            </a:pPr>
            <a:r>
              <a:rPr lang="en-US" sz="2000" dirty="0"/>
              <a:t>What does that communicate about the document’s purpose?</a:t>
            </a:r>
          </a:p>
          <a:p>
            <a:pPr marL="1657350" lvl="3" indent="-285750">
              <a:buFont typeface="Arial" panose="020B0604020202020204" pitchFamily="34" charset="0"/>
              <a:buChar char="•"/>
            </a:pPr>
            <a:r>
              <a:rPr lang="en-US" sz="2000" dirty="0"/>
              <a:t>Gaps like these allow you to step in with disciplinary knowledge and expertise and develop that in your students</a:t>
            </a:r>
          </a:p>
          <a:p>
            <a:pPr marL="1200150" lvl="2" indent="-285750">
              <a:buFont typeface="Arial" panose="020B0604020202020204" pitchFamily="34" charset="0"/>
              <a:buChar char="•"/>
            </a:pPr>
            <a:endParaRPr lang="en-US" sz="2000" dirty="0"/>
          </a:p>
          <a:p>
            <a:pPr marL="1657350" lvl="3"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1635081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5809" y="144308"/>
            <a:ext cx="9481923" cy="594247"/>
          </a:xfrm>
        </p:spPr>
        <p:txBody>
          <a:bodyPr>
            <a:noAutofit/>
          </a:bodyPr>
          <a:lstStyle/>
          <a:p>
            <a:r>
              <a:rPr lang="en-US" sz="3400" dirty="0"/>
              <a:t>The Concrete Actions at the close</a:t>
            </a:r>
          </a:p>
        </p:txBody>
      </p:sp>
      <p:sp>
        <p:nvSpPr>
          <p:cNvPr id="5" name="TextBox 4">
            <a:extLst>
              <a:ext uri="{FF2B5EF4-FFF2-40B4-BE49-F238E27FC236}">
                <a16:creationId xmlns:a16="http://schemas.microsoft.com/office/drawing/2014/main" id="{29EA395A-885D-3142-B14B-068F15263AD0}"/>
              </a:ext>
            </a:extLst>
          </p:cNvPr>
          <p:cNvSpPr txBox="1"/>
          <p:nvPr/>
        </p:nvSpPr>
        <p:spPr>
          <a:xfrm>
            <a:off x="1312985" y="1053580"/>
            <a:ext cx="10597661" cy="5577840"/>
          </a:xfrm>
          <a:prstGeom prst="rect">
            <a:avLst/>
          </a:prstGeom>
          <a:noFill/>
          <a:ln>
            <a:noFill/>
          </a:ln>
        </p:spPr>
        <p:txBody>
          <a:bodyPr wrap="square" numCol="2" spcCol="457200" rtlCol="0">
            <a:spAutoFit/>
          </a:bodyPr>
          <a:lstStyle/>
          <a:p>
            <a:pPr marL="285750" indent="-285750">
              <a:buFont typeface="Arial" panose="020B0604020202020204" pitchFamily="34" charset="0"/>
              <a:buChar char="•"/>
            </a:pPr>
            <a:r>
              <a:rPr lang="en-US" dirty="0"/>
              <a:t>In every stage of these Oppressions </a:t>
            </a:r>
            <a:r>
              <a:rPr lang="en-US" dirty="0">
                <a:solidFill>
                  <a:schemeClr val="tx2">
                    <a:lumMod val="75000"/>
                  </a:schemeClr>
                </a:solidFill>
              </a:rPr>
              <a:t>We</a:t>
            </a:r>
            <a:r>
              <a:rPr lang="en-US" dirty="0"/>
              <a:t> have Petitioned for Redress in the most humble terms: Our repeated Petitions have been answered only by repeated injury. A Prince whose character is thus marked by every act which may define a Tyrant, is unfit to be the ruler of a free people.</a:t>
            </a:r>
          </a:p>
          <a:p>
            <a:pPr marL="285750" indent="-285750">
              <a:buFont typeface="Arial" panose="020B0604020202020204" pitchFamily="34" charset="0"/>
              <a:buChar char="•"/>
            </a:pPr>
            <a:r>
              <a:rPr lang="en-US" dirty="0"/>
              <a:t>Nor have We been wanting in attentions to our </a:t>
            </a:r>
            <a:r>
              <a:rPr lang="en-US" dirty="0" err="1">
                <a:solidFill>
                  <a:schemeClr val="tx2">
                    <a:lumMod val="75000"/>
                  </a:schemeClr>
                </a:solidFill>
              </a:rPr>
              <a:t>Brittish</a:t>
            </a:r>
            <a:r>
              <a:rPr lang="en-US" dirty="0">
                <a:solidFill>
                  <a:schemeClr val="tx2">
                    <a:lumMod val="75000"/>
                  </a:schemeClr>
                </a:solidFill>
              </a:rPr>
              <a:t> brethren</a:t>
            </a:r>
            <a:r>
              <a:rPr lang="en-US" dirty="0"/>
              <a:t>. We have warned them from time to time of attempts by their legislature to extend an unwarrantable jurisdiction over us. We have reminded them of the circumstances of our emigration and settlement here. We have appealed to their native justice and magnanimity, and we have conjured them by the ties of our common kindred to disavow these usurpations, which, would inevitably interrupt our connections and correspondence. They too have been deaf to the voice of justice and of consanguinity. We must, therefore, acquiesce in the necessity, which denounces our Separation, and hold them, as we hold the rest of mankind, Enemies in War, in Peace Friends.</a:t>
            </a:r>
          </a:p>
          <a:p>
            <a:pPr marL="285750" indent="-285750">
              <a:buFont typeface="Arial" panose="020B0604020202020204" pitchFamily="34" charset="0"/>
              <a:buChar char="•"/>
            </a:pPr>
            <a:r>
              <a:rPr lang="en-US" dirty="0"/>
              <a:t>We, therefore, </a:t>
            </a:r>
            <a:r>
              <a:rPr lang="en-US" dirty="0">
                <a:solidFill>
                  <a:srgbClr val="6099B0"/>
                </a:solidFill>
              </a:rPr>
              <a:t>the Representatives of the united States of America</a:t>
            </a:r>
            <a:r>
              <a:rPr lang="en-US" dirty="0"/>
              <a:t>, in </a:t>
            </a:r>
            <a:r>
              <a:rPr lang="en-US" dirty="0">
                <a:solidFill>
                  <a:srgbClr val="6099B0"/>
                </a:solidFill>
              </a:rPr>
              <a:t>General Congress</a:t>
            </a:r>
            <a:r>
              <a:rPr lang="en-US" dirty="0"/>
              <a:t>, Assembled, appealing to the Supreme Judge of the world for the rectitude of our intentions, </a:t>
            </a:r>
            <a:r>
              <a:rPr lang="en-US" dirty="0">
                <a:solidFill>
                  <a:schemeClr val="accent2"/>
                </a:solidFill>
              </a:rPr>
              <a:t>do</a:t>
            </a:r>
            <a:r>
              <a:rPr lang="en-US" dirty="0"/>
              <a:t>, in the Name, and by Authority of the good People of these Colonies, solemnly </a:t>
            </a:r>
            <a:r>
              <a:rPr lang="en-US" dirty="0">
                <a:solidFill>
                  <a:schemeClr val="accent2"/>
                </a:solidFill>
              </a:rPr>
              <a:t>publish and declare, That these United Colonies are</a:t>
            </a:r>
            <a:r>
              <a:rPr lang="en-US" dirty="0"/>
              <a:t>, and of Right ought to be </a:t>
            </a:r>
            <a:r>
              <a:rPr lang="en-US" dirty="0">
                <a:solidFill>
                  <a:schemeClr val="accent2"/>
                </a:solidFill>
              </a:rPr>
              <a:t>Free and Independent States</a:t>
            </a:r>
            <a:r>
              <a:rPr lang="en-US" dirty="0"/>
              <a:t>; </a:t>
            </a:r>
            <a:r>
              <a:rPr lang="en-US" dirty="0">
                <a:solidFill>
                  <a:schemeClr val="accent2"/>
                </a:solidFill>
              </a:rPr>
              <a:t>that they are Absolved from all Allegiance to the British Crown</a:t>
            </a:r>
            <a:r>
              <a:rPr lang="en-US" dirty="0"/>
              <a:t>, and </a:t>
            </a:r>
            <a:r>
              <a:rPr lang="en-US" dirty="0">
                <a:solidFill>
                  <a:schemeClr val="accent2"/>
                </a:solidFill>
              </a:rPr>
              <a:t>that all political connection between them and the State of Great Britain, is and ought to be totally dissolved</a:t>
            </a:r>
            <a:r>
              <a:rPr lang="en-US" dirty="0"/>
              <a:t>; and that as Free and Independent States, they have full Power to levy War, conclude Peace, contract Alliances, establish Commerce, and to do all other Acts and Things which Independent States may of right do. And for the support of this Declaration, with a firm reliance on the protection of divine Providence, </a:t>
            </a:r>
            <a:r>
              <a:rPr lang="en-US" dirty="0">
                <a:solidFill>
                  <a:schemeClr val="accent2"/>
                </a:solidFill>
              </a:rPr>
              <a:t>we mutually pledge to each other</a:t>
            </a:r>
            <a:r>
              <a:rPr lang="en-US" dirty="0"/>
              <a:t> our Lives, our Fortunes and our sacred Honor.</a:t>
            </a:r>
          </a:p>
          <a:p>
            <a:pPr marL="285750" indent="-285750">
              <a:buFont typeface="Arial" panose="020B0604020202020204" pitchFamily="34" charset="0"/>
              <a:buChar char="•"/>
            </a:pPr>
            <a:r>
              <a:rPr lang="en-US" sz="2000" dirty="0"/>
              <a:t>[the Signatures follow]</a:t>
            </a:r>
          </a:p>
          <a:p>
            <a:pPr marL="1657350" lvl="3"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3224612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5809" y="261538"/>
            <a:ext cx="9481923" cy="593227"/>
          </a:xfrm>
        </p:spPr>
        <p:txBody>
          <a:bodyPr>
            <a:normAutofit/>
          </a:bodyPr>
          <a:lstStyle/>
          <a:p>
            <a:r>
              <a:rPr lang="en-US" sz="3600" dirty="0"/>
              <a:t>Determining edge types</a:t>
            </a:r>
          </a:p>
        </p:txBody>
      </p:sp>
      <p:sp>
        <p:nvSpPr>
          <p:cNvPr id="2" name="TextBox 1">
            <a:extLst>
              <a:ext uri="{FF2B5EF4-FFF2-40B4-BE49-F238E27FC236}">
                <a16:creationId xmlns:a16="http://schemas.microsoft.com/office/drawing/2014/main" id="{46F025CA-3854-194A-8153-FF46A318C2C1}"/>
              </a:ext>
            </a:extLst>
          </p:cNvPr>
          <p:cNvSpPr txBox="1"/>
          <p:nvPr/>
        </p:nvSpPr>
        <p:spPr>
          <a:xfrm>
            <a:off x="1530626" y="1500809"/>
            <a:ext cx="9887106" cy="3416320"/>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spc="150" baseline="0" dirty="0"/>
              <a:t>There are multiple sets of options, each of which will affect how the network graph appears</a:t>
            </a:r>
          </a:p>
          <a:p>
            <a:pPr marL="342900" indent="-342900">
              <a:buFont typeface="Arial" panose="020B0604020202020204" pitchFamily="34" charset="0"/>
              <a:buChar char="•"/>
            </a:pPr>
            <a:r>
              <a:rPr lang="en-US" sz="2400" spc="150" dirty="0"/>
              <a:t>You can choose one set now, see how it does in the classroom, and modify that in a future iteration</a:t>
            </a:r>
          </a:p>
          <a:p>
            <a:pPr marL="342900" indent="-342900">
              <a:buFont typeface="Arial" panose="020B0604020202020204" pitchFamily="34" charset="0"/>
              <a:buChar char="•"/>
            </a:pPr>
            <a:r>
              <a:rPr lang="en-US" sz="2400" spc="150" baseline="0" dirty="0"/>
              <a:t>One sample set</a:t>
            </a:r>
          </a:p>
          <a:p>
            <a:pPr marL="800100" lvl="1" indent="-342900">
              <a:buFont typeface="Arial" panose="020B0604020202020204" pitchFamily="34" charset="0"/>
              <a:buChar char="•"/>
            </a:pPr>
            <a:r>
              <a:rPr lang="en-US" sz="2400" spc="150" dirty="0"/>
              <a:t>George III </a:t>
            </a:r>
            <a:r>
              <a:rPr lang="en-US" sz="2400" spc="150" dirty="0">
                <a:solidFill>
                  <a:schemeClr val="accent2"/>
                </a:solidFill>
              </a:rPr>
              <a:t>“dominates”</a:t>
            </a:r>
            <a:r>
              <a:rPr lang="en-US" sz="2400" spc="150" dirty="0"/>
              <a:t> the thirteen United States</a:t>
            </a:r>
          </a:p>
          <a:p>
            <a:pPr marL="800100" lvl="1" indent="-342900">
              <a:buFont typeface="Arial" panose="020B0604020202020204" pitchFamily="34" charset="0"/>
              <a:buChar char="•"/>
            </a:pPr>
            <a:r>
              <a:rPr lang="en-US" sz="2400" spc="150" dirty="0"/>
              <a:t>The thirteen United States </a:t>
            </a:r>
            <a:r>
              <a:rPr lang="en-US" sz="2400" spc="150" dirty="0">
                <a:solidFill>
                  <a:schemeClr val="accent2"/>
                </a:solidFill>
              </a:rPr>
              <a:t>“reject”</a:t>
            </a:r>
            <a:r>
              <a:rPr lang="en-US" sz="2400" spc="150" dirty="0"/>
              <a:t> George III</a:t>
            </a:r>
          </a:p>
          <a:p>
            <a:pPr marL="800100" lvl="1" indent="-342900">
              <a:buFont typeface="Arial" panose="020B0604020202020204" pitchFamily="34" charset="0"/>
              <a:buChar char="•"/>
            </a:pPr>
            <a:r>
              <a:rPr lang="en-US" sz="2400" spc="150" dirty="0"/>
              <a:t>The representatives </a:t>
            </a:r>
            <a:r>
              <a:rPr lang="en-US" sz="2400" spc="150" dirty="0">
                <a:solidFill>
                  <a:schemeClr val="accent2"/>
                </a:solidFill>
              </a:rPr>
              <a:t>“mutually benefit”</a:t>
            </a:r>
            <a:r>
              <a:rPr lang="en-US" sz="2400" spc="150" dirty="0"/>
              <a:t> one another</a:t>
            </a:r>
          </a:p>
          <a:p>
            <a:pPr marL="800100" lvl="1" indent="-342900">
              <a:buFont typeface="Arial" panose="020B0604020202020204" pitchFamily="34" charset="0"/>
              <a:buChar char="•"/>
            </a:pPr>
            <a:endParaRPr lang="en-US" sz="2400" spc="150" baseline="0" dirty="0"/>
          </a:p>
        </p:txBody>
      </p:sp>
    </p:spTree>
    <p:extLst>
      <p:ext uri="{BB962C8B-B14F-4D97-AF65-F5344CB8AC3E}">
        <p14:creationId xmlns:p14="http://schemas.microsoft.com/office/powerpoint/2010/main" val="3989555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5809" y="261538"/>
            <a:ext cx="9481923" cy="593227"/>
          </a:xfrm>
        </p:spPr>
        <p:txBody>
          <a:bodyPr>
            <a:normAutofit/>
          </a:bodyPr>
          <a:lstStyle/>
          <a:p>
            <a:r>
              <a:rPr lang="en-US" sz="3600" dirty="0"/>
              <a:t>How This Network Would Look</a:t>
            </a:r>
          </a:p>
        </p:txBody>
      </p:sp>
      <p:sp>
        <p:nvSpPr>
          <p:cNvPr id="5" name="Oval 4">
            <a:extLst>
              <a:ext uri="{FF2B5EF4-FFF2-40B4-BE49-F238E27FC236}">
                <a16:creationId xmlns:a16="http://schemas.microsoft.com/office/drawing/2014/main" id="{9EA849BD-DFE7-D848-B756-EB8476460526}"/>
              </a:ext>
            </a:extLst>
          </p:cNvPr>
          <p:cNvSpPr/>
          <p:nvPr/>
        </p:nvSpPr>
        <p:spPr>
          <a:xfrm>
            <a:off x="1423945" y="2052238"/>
            <a:ext cx="3494730" cy="34947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 name="TextBox 5">
            <a:extLst>
              <a:ext uri="{FF2B5EF4-FFF2-40B4-BE49-F238E27FC236}">
                <a16:creationId xmlns:a16="http://schemas.microsoft.com/office/drawing/2014/main" id="{0AA7702B-FCA9-2A4B-8B60-05C62F682CD3}"/>
              </a:ext>
            </a:extLst>
          </p:cNvPr>
          <p:cNvSpPr txBox="1"/>
          <p:nvPr/>
        </p:nvSpPr>
        <p:spPr>
          <a:xfrm>
            <a:off x="1583138" y="3479540"/>
            <a:ext cx="3123469" cy="1615827"/>
          </a:xfrm>
          <a:prstGeom prst="rect">
            <a:avLst/>
          </a:prstGeom>
          <a:noFill/>
        </p:spPr>
        <p:txBody>
          <a:bodyPr wrap="square" rtlCol="0">
            <a:spAutoFit/>
          </a:bodyPr>
          <a:lstStyle/>
          <a:p>
            <a:r>
              <a:rPr lang="en-US" sz="3300" b="1" dirty="0">
                <a:latin typeface="+mj-lt"/>
              </a:rPr>
              <a:t>King George III</a:t>
            </a:r>
          </a:p>
          <a:p>
            <a:endParaRPr lang="en-US" sz="3300" b="1" dirty="0">
              <a:latin typeface="+mj-lt"/>
            </a:endParaRPr>
          </a:p>
          <a:p>
            <a:endParaRPr lang="en-US" sz="3300" b="1" dirty="0">
              <a:latin typeface="+mj-lt"/>
            </a:endParaRPr>
          </a:p>
        </p:txBody>
      </p:sp>
      <p:sp>
        <p:nvSpPr>
          <p:cNvPr id="9" name="Oval 8">
            <a:extLst>
              <a:ext uri="{FF2B5EF4-FFF2-40B4-BE49-F238E27FC236}">
                <a16:creationId xmlns:a16="http://schemas.microsoft.com/office/drawing/2014/main" id="{2F617945-393F-084D-861A-3BA7A7A0802F}"/>
              </a:ext>
            </a:extLst>
          </p:cNvPr>
          <p:cNvSpPr/>
          <p:nvPr/>
        </p:nvSpPr>
        <p:spPr>
          <a:xfrm>
            <a:off x="10154075" y="4703135"/>
            <a:ext cx="909574" cy="9095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Oval 9">
            <a:extLst>
              <a:ext uri="{FF2B5EF4-FFF2-40B4-BE49-F238E27FC236}">
                <a16:creationId xmlns:a16="http://schemas.microsoft.com/office/drawing/2014/main" id="{213E9896-7639-4540-B66D-7E5A28804916}"/>
              </a:ext>
            </a:extLst>
          </p:cNvPr>
          <p:cNvSpPr/>
          <p:nvPr/>
        </p:nvSpPr>
        <p:spPr>
          <a:xfrm>
            <a:off x="10287821" y="1144165"/>
            <a:ext cx="612648" cy="612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16" name="Straight Connector 15">
            <a:extLst>
              <a:ext uri="{FF2B5EF4-FFF2-40B4-BE49-F238E27FC236}">
                <a16:creationId xmlns:a16="http://schemas.microsoft.com/office/drawing/2014/main" id="{5EE999EE-0760-5E44-B2B1-85E6368C92D0}"/>
              </a:ext>
            </a:extLst>
          </p:cNvPr>
          <p:cNvCxnSpPr>
            <a:cxnSpLocks/>
          </p:cNvCxnSpPr>
          <p:nvPr/>
        </p:nvCxnSpPr>
        <p:spPr>
          <a:xfrm flipH="1" flipV="1">
            <a:off x="4938996" y="3844094"/>
            <a:ext cx="2869327" cy="359847"/>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848AED4F-EE91-374C-8FD6-B035E2C3761C}"/>
              </a:ext>
            </a:extLst>
          </p:cNvPr>
          <p:cNvSpPr/>
          <p:nvPr/>
        </p:nvSpPr>
        <p:spPr>
          <a:xfrm>
            <a:off x="7811066" y="3214258"/>
            <a:ext cx="2257356" cy="22573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30" name="Straight Connector 29">
            <a:extLst>
              <a:ext uri="{FF2B5EF4-FFF2-40B4-BE49-F238E27FC236}">
                <a16:creationId xmlns:a16="http://schemas.microsoft.com/office/drawing/2014/main" id="{4E4735CA-1FFE-3A42-90BE-0843A6F9C474}"/>
              </a:ext>
            </a:extLst>
          </p:cNvPr>
          <p:cNvCxnSpPr>
            <a:cxnSpLocks/>
            <a:endCxn id="9" idx="1"/>
          </p:cNvCxnSpPr>
          <p:nvPr/>
        </p:nvCxnSpPr>
        <p:spPr>
          <a:xfrm>
            <a:off x="10055017" y="4542183"/>
            <a:ext cx="232262" cy="29415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2A5B7A43-60FC-7249-8D95-C0466A91C4FB}"/>
              </a:ext>
            </a:extLst>
          </p:cNvPr>
          <p:cNvSpPr txBox="1"/>
          <p:nvPr/>
        </p:nvSpPr>
        <p:spPr>
          <a:xfrm>
            <a:off x="7985372" y="3552040"/>
            <a:ext cx="2143720" cy="2462213"/>
          </a:xfrm>
          <a:prstGeom prst="rect">
            <a:avLst/>
          </a:prstGeom>
          <a:noFill/>
        </p:spPr>
        <p:txBody>
          <a:bodyPr wrap="square" rtlCol="0">
            <a:spAutoFit/>
          </a:bodyPr>
          <a:lstStyle/>
          <a:p>
            <a:r>
              <a:rPr lang="en-US" sz="2200" b="1" dirty="0">
                <a:latin typeface="+mj-lt"/>
              </a:rPr>
              <a:t>Continental Congress / The thirteen United States</a:t>
            </a:r>
          </a:p>
          <a:p>
            <a:endParaRPr lang="en-US" sz="3300" b="1" dirty="0">
              <a:latin typeface="+mj-lt"/>
            </a:endParaRPr>
          </a:p>
          <a:p>
            <a:endParaRPr lang="en-US" sz="3300" b="1" dirty="0">
              <a:latin typeface="+mj-lt"/>
            </a:endParaRPr>
          </a:p>
        </p:txBody>
      </p:sp>
      <p:sp>
        <p:nvSpPr>
          <p:cNvPr id="72" name="TextBox 71">
            <a:extLst>
              <a:ext uri="{FF2B5EF4-FFF2-40B4-BE49-F238E27FC236}">
                <a16:creationId xmlns:a16="http://schemas.microsoft.com/office/drawing/2014/main" id="{530D9AE4-A06A-9C46-960C-B7D9AD5FA851}"/>
              </a:ext>
            </a:extLst>
          </p:cNvPr>
          <p:cNvSpPr txBox="1"/>
          <p:nvPr/>
        </p:nvSpPr>
        <p:spPr>
          <a:xfrm>
            <a:off x="9892143" y="4927151"/>
            <a:ext cx="1760595" cy="400110"/>
          </a:xfrm>
          <a:prstGeom prst="rect">
            <a:avLst/>
          </a:prstGeom>
          <a:noFill/>
        </p:spPr>
        <p:txBody>
          <a:bodyPr wrap="square" rtlCol="0">
            <a:spAutoFit/>
          </a:bodyPr>
          <a:lstStyle/>
          <a:p>
            <a:r>
              <a:rPr lang="en-US" sz="2000" b="1" dirty="0">
                <a:latin typeface="+mj-lt"/>
              </a:rPr>
              <a:t>State 2/13…</a:t>
            </a:r>
          </a:p>
        </p:txBody>
      </p:sp>
      <p:sp>
        <p:nvSpPr>
          <p:cNvPr id="77" name="TextBox 76">
            <a:extLst>
              <a:ext uri="{FF2B5EF4-FFF2-40B4-BE49-F238E27FC236}">
                <a16:creationId xmlns:a16="http://schemas.microsoft.com/office/drawing/2014/main" id="{30D6CDE8-19B4-214C-AD83-5C47CD4A7D7C}"/>
              </a:ext>
            </a:extLst>
          </p:cNvPr>
          <p:cNvSpPr txBox="1"/>
          <p:nvPr/>
        </p:nvSpPr>
        <p:spPr>
          <a:xfrm>
            <a:off x="10068422" y="1245291"/>
            <a:ext cx="1209178" cy="400110"/>
          </a:xfrm>
          <a:prstGeom prst="rect">
            <a:avLst/>
          </a:prstGeom>
          <a:noFill/>
        </p:spPr>
        <p:txBody>
          <a:bodyPr wrap="square" rtlCol="0">
            <a:spAutoFit/>
          </a:bodyPr>
          <a:lstStyle/>
          <a:p>
            <a:r>
              <a:rPr lang="en-US" sz="2000" b="1" dirty="0">
                <a:latin typeface="+mj-lt"/>
              </a:rPr>
              <a:t>Signer 1</a:t>
            </a:r>
          </a:p>
        </p:txBody>
      </p:sp>
      <p:sp>
        <p:nvSpPr>
          <p:cNvPr id="78" name="Oval 77">
            <a:extLst>
              <a:ext uri="{FF2B5EF4-FFF2-40B4-BE49-F238E27FC236}">
                <a16:creationId xmlns:a16="http://schemas.microsoft.com/office/drawing/2014/main" id="{D142BAC4-49F2-D24D-952E-87C813DFD32D}"/>
              </a:ext>
            </a:extLst>
          </p:cNvPr>
          <p:cNvSpPr/>
          <p:nvPr/>
        </p:nvSpPr>
        <p:spPr>
          <a:xfrm>
            <a:off x="9855300" y="2091164"/>
            <a:ext cx="612648" cy="612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79" name="Straight Connector 78">
            <a:extLst>
              <a:ext uri="{FF2B5EF4-FFF2-40B4-BE49-F238E27FC236}">
                <a16:creationId xmlns:a16="http://schemas.microsoft.com/office/drawing/2014/main" id="{A965F5AB-D0FC-A249-A850-E1922E1F537E}"/>
              </a:ext>
            </a:extLst>
          </p:cNvPr>
          <p:cNvCxnSpPr>
            <a:cxnSpLocks/>
            <a:endCxn id="78" idx="1"/>
          </p:cNvCxnSpPr>
          <p:nvPr/>
        </p:nvCxnSpPr>
        <p:spPr>
          <a:xfrm>
            <a:off x="8939718" y="2091527"/>
            <a:ext cx="1005302" cy="893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40F30330-FBDB-6E46-B7C1-B2940D1FC228}"/>
              </a:ext>
            </a:extLst>
          </p:cNvPr>
          <p:cNvSpPr txBox="1"/>
          <p:nvPr/>
        </p:nvSpPr>
        <p:spPr>
          <a:xfrm>
            <a:off x="9635901" y="2192290"/>
            <a:ext cx="1427748" cy="707886"/>
          </a:xfrm>
          <a:prstGeom prst="rect">
            <a:avLst/>
          </a:prstGeom>
          <a:noFill/>
        </p:spPr>
        <p:txBody>
          <a:bodyPr wrap="square" rtlCol="0">
            <a:spAutoFit/>
          </a:bodyPr>
          <a:lstStyle/>
          <a:p>
            <a:r>
              <a:rPr lang="en-US" sz="2000" b="1" dirty="0">
                <a:latin typeface="+mj-lt"/>
              </a:rPr>
              <a:t>Signer 2…</a:t>
            </a:r>
          </a:p>
          <a:p>
            <a:endParaRPr lang="en-US" sz="2000" b="1" dirty="0">
              <a:latin typeface="+mj-lt"/>
            </a:endParaRPr>
          </a:p>
        </p:txBody>
      </p:sp>
      <p:sp>
        <p:nvSpPr>
          <p:cNvPr id="82" name="Oval 81">
            <a:extLst>
              <a:ext uri="{FF2B5EF4-FFF2-40B4-BE49-F238E27FC236}">
                <a16:creationId xmlns:a16="http://schemas.microsoft.com/office/drawing/2014/main" id="{477DDA6E-84CD-6C4D-9F15-D86FFCF87DD0}"/>
              </a:ext>
            </a:extLst>
          </p:cNvPr>
          <p:cNvSpPr/>
          <p:nvPr/>
        </p:nvSpPr>
        <p:spPr>
          <a:xfrm>
            <a:off x="8241539" y="1749851"/>
            <a:ext cx="909574" cy="9095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3" name="TextBox 82">
            <a:extLst>
              <a:ext uri="{FF2B5EF4-FFF2-40B4-BE49-F238E27FC236}">
                <a16:creationId xmlns:a16="http://schemas.microsoft.com/office/drawing/2014/main" id="{D83FEC5E-349F-614F-8C9C-8A2C95843E0B}"/>
              </a:ext>
            </a:extLst>
          </p:cNvPr>
          <p:cNvSpPr txBox="1"/>
          <p:nvPr/>
        </p:nvSpPr>
        <p:spPr>
          <a:xfrm>
            <a:off x="7915458" y="1959861"/>
            <a:ext cx="1561735" cy="400110"/>
          </a:xfrm>
          <a:prstGeom prst="rect">
            <a:avLst/>
          </a:prstGeom>
          <a:noFill/>
        </p:spPr>
        <p:txBody>
          <a:bodyPr wrap="square" rtlCol="0">
            <a:spAutoFit/>
          </a:bodyPr>
          <a:lstStyle/>
          <a:p>
            <a:r>
              <a:rPr lang="en-US" sz="2000" b="1" dirty="0">
                <a:latin typeface="+mj-lt"/>
              </a:rPr>
              <a:t>State 1/13</a:t>
            </a:r>
          </a:p>
        </p:txBody>
      </p:sp>
      <p:cxnSp>
        <p:nvCxnSpPr>
          <p:cNvPr id="87" name="Straight Connector 86">
            <a:extLst>
              <a:ext uri="{FF2B5EF4-FFF2-40B4-BE49-F238E27FC236}">
                <a16:creationId xmlns:a16="http://schemas.microsoft.com/office/drawing/2014/main" id="{7251D242-A94D-0344-A201-7757EFFF58DF}"/>
              </a:ext>
            </a:extLst>
          </p:cNvPr>
          <p:cNvCxnSpPr>
            <a:cxnSpLocks/>
            <a:stCxn id="82" idx="7"/>
          </p:cNvCxnSpPr>
          <p:nvPr/>
        </p:nvCxnSpPr>
        <p:spPr>
          <a:xfrm flipV="1">
            <a:off x="9017909" y="1573383"/>
            <a:ext cx="1286040" cy="3096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355F1A8-38E1-9142-BC4E-0A7FDC1BA12A}"/>
              </a:ext>
            </a:extLst>
          </p:cNvPr>
          <p:cNvCxnSpPr>
            <a:cxnSpLocks/>
            <a:stCxn id="82" idx="4"/>
            <a:endCxn id="29" idx="0"/>
          </p:cNvCxnSpPr>
          <p:nvPr/>
        </p:nvCxnSpPr>
        <p:spPr>
          <a:xfrm>
            <a:off x="8696326" y="2659425"/>
            <a:ext cx="243418" cy="55483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483FC6C5-764D-1B41-812F-7C75F00DCA0C}"/>
              </a:ext>
            </a:extLst>
          </p:cNvPr>
          <p:cNvSpPr/>
          <p:nvPr/>
        </p:nvSpPr>
        <p:spPr>
          <a:xfrm>
            <a:off x="10899650" y="5875602"/>
            <a:ext cx="612648" cy="612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3" name="TextBox 92">
            <a:extLst>
              <a:ext uri="{FF2B5EF4-FFF2-40B4-BE49-F238E27FC236}">
                <a16:creationId xmlns:a16="http://schemas.microsoft.com/office/drawing/2014/main" id="{3805E5A1-EE57-8A4F-89D8-01DC9B1672E0}"/>
              </a:ext>
            </a:extLst>
          </p:cNvPr>
          <p:cNvSpPr txBox="1"/>
          <p:nvPr/>
        </p:nvSpPr>
        <p:spPr>
          <a:xfrm>
            <a:off x="10657119" y="5926206"/>
            <a:ext cx="1209178" cy="400110"/>
          </a:xfrm>
          <a:prstGeom prst="rect">
            <a:avLst/>
          </a:prstGeom>
          <a:noFill/>
        </p:spPr>
        <p:txBody>
          <a:bodyPr wrap="square" rtlCol="0">
            <a:spAutoFit/>
          </a:bodyPr>
          <a:lstStyle/>
          <a:p>
            <a:r>
              <a:rPr lang="en-US" sz="2000" b="1" dirty="0">
                <a:latin typeface="+mj-lt"/>
              </a:rPr>
              <a:t>Signer 1</a:t>
            </a:r>
          </a:p>
        </p:txBody>
      </p:sp>
      <p:sp>
        <p:nvSpPr>
          <p:cNvPr id="94" name="Oval 93">
            <a:extLst>
              <a:ext uri="{FF2B5EF4-FFF2-40B4-BE49-F238E27FC236}">
                <a16:creationId xmlns:a16="http://schemas.microsoft.com/office/drawing/2014/main" id="{0599A28C-8FF8-9240-B87C-3E9FE6ED735A}"/>
              </a:ext>
            </a:extLst>
          </p:cNvPr>
          <p:cNvSpPr/>
          <p:nvPr/>
        </p:nvSpPr>
        <p:spPr>
          <a:xfrm>
            <a:off x="9442369" y="5820494"/>
            <a:ext cx="612648" cy="612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95" name="Straight Connector 94">
            <a:extLst>
              <a:ext uri="{FF2B5EF4-FFF2-40B4-BE49-F238E27FC236}">
                <a16:creationId xmlns:a16="http://schemas.microsoft.com/office/drawing/2014/main" id="{720A5707-DE43-2D41-903F-10ABE92DD01C}"/>
              </a:ext>
            </a:extLst>
          </p:cNvPr>
          <p:cNvCxnSpPr>
            <a:cxnSpLocks/>
          </p:cNvCxnSpPr>
          <p:nvPr/>
        </p:nvCxnSpPr>
        <p:spPr>
          <a:xfrm flipV="1">
            <a:off x="9940512" y="5471616"/>
            <a:ext cx="346767" cy="3851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F7EE044-30AD-E743-BAA3-F9A00CCDAD33}"/>
              </a:ext>
            </a:extLst>
          </p:cNvPr>
          <p:cNvCxnSpPr>
            <a:cxnSpLocks/>
          </p:cNvCxnSpPr>
          <p:nvPr/>
        </p:nvCxnSpPr>
        <p:spPr>
          <a:xfrm>
            <a:off x="10899650" y="5578640"/>
            <a:ext cx="163999" cy="29696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A3C33C7F-47D8-8D48-8709-94DAD68EFDB4}"/>
              </a:ext>
            </a:extLst>
          </p:cNvPr>
          <p:cNvSpPr txBox="1"/>
          <p:nvPr/>
        </p:nvSpPr>
        <p:spPr>
          <a:xfrm>
            <a:off x="9013110" y="5899327"/>
            <a:ext cx="1427748" cy="707886"/>
          </a:xfrm>
          <a:prstGeom prst="rect">
            <a:avLst/>
          </a:prstGeom>
          <a:noFill/>
        </p:spPr>
        <p:txBody>
          <a:bodyPr wrap="square" rtlCol="0">
            <a:spAutoFit/>
          </a:bodyPr>
          <a:lstStyle/>
          <a:p>
            <a:r>
              <a:rPr lang="en-US" sz="2000" b="1" dirty="0">
                <a:latin typeface="+mj-lt"/>
              </a:rPr>
              <a:t>Signer 2…</a:t>
            </a:r>
          </a:p>
          <a:p>
            <a:endParaRPr lang="en-US" sz="2000" b="1" dirty="0">
              <a:latin typeface="+mj-lt"/>
            </a:endParaRPr>
          </a:p>
        </p:txBody>
      </p:sp>
      <p:sp>
        <p:nvSpPr>
          <p:cNvPr id="108" name="Oval 107">
            <a:extLst>
              <a:ext uri="{FF2B5EF4-FFF2-40B4-BE49-F238E27FC236}">
                <a16:creationId xmlns:a16="http://schemas.microsoft.com/office/drawing/2014/main" id="{9B136971-A692-3549-987B-C97583F2328F}"/>
              </a:ext>
            </a:extLst>
          </p:cNvPr>
          <p:cNvSpPr/>
          <p:nvPr/>
        </p:nvSpPr>
        <p:spPr>
          <a:xfrm>
            <a:off x="7041093" y="5561680"/>
            <a:ext cx="909574" cy="9095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9" name="TextBox 108">
            <a:extLst>
              <a:ext uri="{FF2B5EF4-FFF2-40B4-BE49-F238E27FC236}">
                <a16:creationId xmlns:a16="http://schemas.microsoft.com/office/drawing/2014/main" id="{7D53E365-71F6-284E-B54E-3389C6578B1E}"/>
              </a:ext>
            </a:extLst>
          </p:cNvPr>
          <p:cNvSpPr txBox="1"/>
          <p:nvPr/>
        </p:nvSpPr>
        <p:spPr>
          <a:xfrm>
            <a:off x="6779161" y="5785696"/>
            <a:ext cx="1760595" cy="400110"/>
          </a:xfrm>
          <a:prstGeom prst="rect">
            <a:avLst/>
          </a:prstGeom>
          <a:noFill/>
        </p:spPr>
        <p:txBody>
          <a:bodyPr wrap="square" rtlCol="0">
            <a:spAutoFit/>
          </a:bodyPr>
          <a:lstStyle/>
          <a:p>
            <a:r>
              <a:rPr lang="en-US" sz="2000" b="1" dirty="0">
                <a:latin typeface="+mj-lt"/>
              </a:rPr>
              <a:t>State 3/13…</a:t>
            </a:r>
          </a:p>
        </p:txBody>
      </p:sp>
      <p:cxnSp>
        <p:nvCxnSpPr>
          <p:cNvPr id="110" name="Straight Connector 109">
            <a:extLst>
              <a:ext uri="{FF2B5EF4-FFF2-40B4-BE49-F238E27FC236}">
                <a16:creationId xmlns:a16="http://schemas.microsoft.com/office/drawing/2014/main" id="{7AE1BCBF-E5A6-C544-BB8D-4C3F9D7EF320}"/>
              </a:ext>
            </a:extLst>
          </p:cNvPr>
          <p:cNvCxnSpPr>
            <a:cxnSpLocks/>
            <a:stCxn id="108" idx="7"/>
          </p:cNvCxnSpPr>
          <p:nvPr/>
        </p:nvCxnSpPr>
        <p:spPr>
          <a:xfrm flipV="1">
            <a:off x="7817463" y="5178848"/>
            <a:ext cx="395136" cy="51603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845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5809" y="261538"/>
            <a:ext cx="9481923" cy="593227"/>
          </a:xfrm>
        </p:spPr>
        <p:txBody>
          <a:bodyPr>
            <a:normAutofit fontScale="90000"/>
          </a:bodyPr>
          <a:lstStyle/>
          <a:p>
            <a:r>
              <a:rPr lang="en-US" sz="3600" dirty="0"/>
              <a:t>Most Networks will Look Different</a:t>
            </a:r>
          </a:p>
        </p:txBody>
      </p:sp>
      <p:sp>
        <p:nvSpPr>
          <p:cNvPr id="2" name="TextBox 1">
            <a:extLst>
              <a:ext uri="{FF2B5EF4-FFF2-40B4-BE49-F238E27FC236}">
                <a16:creationId xmlns:a16="http://schemas.microsoft.com/office/drawing/2014/main" id="{46F025CA-3854-194A-8153-FF46A318C2C1}"/>
              </a:ext>
            </a:extLst>
          </p:cNvPr>
          <p:cNvSpPr txBox="1"/>
          <p:nvPr/>
        </p:nvSpPr>
        <p:spPr>
          <a:xfrm>
            <a:off x="1530626" y="1241150"/>
            <a:ext cx="9887106" cy="5355312"/>
          </a:xfrm>
          <a:prstGeom prst="rect">
            <a:avLst/>
          </a:prstGeom>
          <a:noFill/>
          <a:ln>
            <a:noFill/>
          </a:ln>
        </p:spPr>
        <p:txBody>
          <a:bodyPr wrap="square" rtlCol="0">
            <a:spAutoFit/>
          </a:bodyPr>
          <a:lstStyle/>
          <a:p>
            <a:pPr marL="342900" indent="-342900">
              <a:buFont typeface="Arial" panose="020B0604020202020204" pitchFamily="34" charset="0"/>
              <a:buChar char="•"/>
            </a:pPr>
            <a:r>
              <a:rPr lang="en-US" spc="150" baseline="0" dirty="0"/>
              <a:t>The example we chose here deliberately shows only the concrete core of an abstract document</a:t>
            </a:r>
          </a:p>
          <a:p>
            <a:pPr marL="800100" lvl="1" indent="-342900">
              <a:buFont typeface="Arial" panose="020B0604020202020204" pitchFamily="34" charset="0"/>
              <a:buChar char="•"/>
            </a:pPr>
            <a:r>
              <a:rPr lang="en-US" spc="150" dirty="0"/>
              <a:t>We portray only </a:t>
            </a:r>
            <a:r>
              <a:rPr lang="en-US" spc="150" baseline="0" dirty="0"/>
              <a:t>concrete actors to show what’s actually going on…</a:t>
            </a:r>
          </a:p>
          <a:p>
            <a:pPr marL="800100" lvl="1" indent="-342900">
              <a:buFont typeface="Arial" panose="020B0604020202020204" pitchFamily="34" charset="0"/>
              <a:buChar char="•"/>
            </a:pPr>
            <a:r>
              <a:rPr lang="en-US" spc="150" dirty="0"/>
              <a:t>...to help students see what great effort of persuasion occurs in the remainder and structure of this extraordinary document</a:t>
            </a:r>
          </a:p>
          <a:p>
            <a:pPr marL="800100" lvl="1" indent="-342900">
              <a:buFont typeface="Arial" panose="020B0604020202020204" pitchFamily="34" charset="0"/>
              <a:buChar char="•"/>
            </a:pPr>
            <a:r>
              <a:rPr lang="en-US" spc="150" dirty="0"/>
              <a:t>This forces students to paraphrase and restate the text based on the edge types selected for inclusion; for example:</a:t>
            </a:r>
          </a:p>
          <a:p>
            <a:pPr marL="1257300" lvl="2" indent="-342900">
              <a:buFont typeface="Arial" panose="020B0604020202020204" pitchFamily="34" charset="0"/>
              <a:buChar char="•"/>
            </a:pPr>
            <a:r>
              <a:rPr lang="en-US" spc="150" dirty="0"/>
              <a:t>“For protecting them [quartered armed troops], by a mock Trial, from punishment for any Murders which they should commit on the Inhabitants of these States:”</a:t>
            </a:r>
          </a:p>
          <a:p>
            <a:pPr marL="1257300" lvl="2" indent="-342900">
              <a:buFont typeface="Arial" panose="020B0604020202020204" pitchFamily="34" charset="0"/>
              <a:buChar char="•"/>
            </a:pPr>
            <a:r>
              <a:rPr lang="en-US" spc="150" dirty="0"/>
              <a:t>King George “mutually benefits” armed troops</a:t>
            </a:r>
          </a:p>
          <a:p>
            <a:pPr marL="1714500" lvl="3" indent="-342900">
              <a:buFont typeface="Arial" panose="020B0604020202020204" pitchFamily="34" charset="0"/>
              <a:buChar char="•"/>
            </a:pPr>
            <a:r>
              <a:rPr lang="en-US" spc="150" dirty="0"/>
              <a:t>In a description field, students can explain their reasoning, especially if the instructor has not allowed direct quotes:</a:t>
            </a:r>
          </a:p>
          <a:p>
            <a:pPr marL="2171700" lvl="4" indent="-342900">
              <a:buFont typeface="Arial" panose="020B0604020202020204" pitchFamily="34" charset="0"/>
              <a:buChar char="•"/>
            </a:pPr>
            <a:r>
              <a:rPr lang="en-US" spc="150" dirty="0"/>
              <a:t>King George supposedly gives his troops free reign in how they dispense order in the colonies.</a:t>
            </a:r>
          </a:p>
          <a:p>
            <a:pPr marL="800100" lvl="1" indent="-342900">
              <a:buFont typeface="Arial" panose="020B0604020202020204" pitchFamily="34" charset="0"/>
              <a:buChar char="•"/>
            </a:pPr>
            <a:r>
              <a:rPr lang="en-US" spc="150" dirty="0"/>
              <a:t>The edges we’ve chosen work, but can you think of one or two additional ones that will bring clarity to the network?</a:t>
            </a:r>
            <a:endParaRPr lang="en-US" spc="150" baseline="0" dirty="0"/>
          </a:p>
          <a:p>
            <a:pPr marL="342900" indent="-342900">
              <a:buFont typeface="Arial" panose="020B0604020202020204" pitchFamily="34" charset="0"/>
              <a:buChar char="•"/>
            </a:pPr>
            <a:r>
              <a:rPr lang="en-US" spc="150" dirty="0"/>
              <a:t>Your network, and those portrayed in the examples…</a:t>
            </a:r>
          </a:p>
          <a:p>
            <a:pPr marL="800100" lvl="1" indent="-342900">
              <a:buFont typeface="Arial" panose="020B0604020202020204" pitchFamily="34" charset="0"/>
              <a:buChar char="•"/>
            </a:pPr>
            <a:r>
              <a:rPr lang="en-US" spc="150" dirty="0"/>
              <a:t>…will usually show a much greater number of nodes</a:t>
            </a:r>
          </a:p>
          <a:p>
            <a:pPr marL="800100" lvl="1" indent="-342900">
              <a:buFont typeface="Arial" panose="020B0604020202020204" pitchFamily="34" charset="0"/>
              <a:buChar char="•"/>
            </a:pPr>
            <a:r>
              <a:rPr lang="en-US" spc="150" baseline="0" dirty="0"/>
              <a:t>…with several more types of edge interactions</a:t>
            </a:r>
          </a:p>
        </p:txBody>
      </p:sp>
    </p:spTree>
    <p:extLst>
      <p:ext uri="{BB962C8B-B14F-4D97-AF65-F5344CB8AC3E}">
        <p14:creationId xmlns:p14="http://schemas.microsoft.com/office/powerpoint/2010/main" val="3506394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0998"/>
          </a:xfrm>
        </p:spPr>
        <p:txBody>
          <a:bodyPr>
            <a:normAutofit fontScale="90000"/>
          </a:bodyPr>
          <a:lstStyle/>
          <a:p>
            <a:r>
              <a:rPr lang="en-US" dirty="0"/>
              <a:t>Getting Started in </a:t>
            </a:r>
            <a:r>
              <a:rPr lang="en-US" dirty="0" err="1"/>
              <a:t>Net.Create</a:t>
            </a:r>
            <a:endParaRPr lang="en-US" dirty="0"/>
          </a:p>
        </p:txBody>
      </p:sp>
      <p:sp>
        <p:nvSpPr>
          <p:cNvPr id="3" name="Content Placeholder 2"/>
          <p:cNvSpPr>
            <a:spLocks noGrp="1"/>
          </p:cNvSpPr>
          <p:nvPr>
            <p:ph idx="1"/>
          </p:nvPr>
        </p:nvSpPr>
        <p:spPr>
          <a:xfrm>
            <a:off x="838200" y="1371600"/>
            <a:ext cx="4519246" cy="4386648"/>
          </a:xfrm>
        </p:spPr>
        <p:txBody>
          <a:bodyPr>
            <a:normAutofit/>
          </a:bodyPr>
          <a:lstStyle/>
          <a:p>
            <a:r>
              <a:rPr lang="en-US" dirty="0"/>
              <a:t>This </a:t>
            </a:r>
            <a:r>
              <a:rPr lang="en-US" dirty="0">
                <a:hlinkClick r:id="rId3"/>
              </a:rPr>
              <a:t>5 minute video</a:t>
            </a:r>
            <a:r>
              <a:rPr lang="en-US" dirty="0"/>
              <a:t> will give you a quick overview of the </a:t>
            </a:r>
            <a:r>
              <a:rPr lang="en-US" dirty="0" err="1"/>
              <a:t>Net.Create</a:t>
            </a:r>
            <a:r>
              <a:rPr lang="en-US" dirty="0"/>
              <a:t> tool, including:</a:t>
            </a:r>
          </a:p>
          <a:p>
            <a:pPr lvl="1"/>
            <a:r>
              <a:rPr lang="en-US" b="1" dirty="0"/>
              <a:t>How to add a node</a:t>
            </a:r>
          </a:p>
          <a:p>
            <a:pPr lvl="1"/>
            <a:r>
              <a:rPr lang="en-US" b="1" dirty="0"/>
              <a:t>How to add an edge</a:t>
            </a:r>
          </a:p>
          <a:p>
            <a:pPr lvl="1"/>
            <a:r>
              <a:rPr lang="en-US" b="1" dirty="0"/>
              <a:t>How to get information contained in other input fields</a:t>
            </a:r>
          </a:p>
        </p:txBody>
      </p:sp>
      <p:pic>
        <p:nvPicPr>
          <p:cNvPr id="5" name="Picture 4" descr="A screenshot of a completed network graph in the Net.Create tool.">
            <a:extLst>
              <a:ext uri="{FF2B5EF4-FFF2-40B4-BE49-F238E27FC236}">
                <a16:creationId xmlns:a16="http://schemas.microsoft.com/office/drawing/2014/main" id="{45BDAAF7-C5CC-8A4C-9B2F-F32EFB0BDD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6137" y="1786660"/>
            <a:ext cx="5414393" cy="3282696"/>
          </a:xfrm>
          <a:prstGeom prst="rect">
            <a:avLst/>
          </a:prstGeom>
        </p:spPr>
      </p:pic>
    </p:spTree>
    <p:extLst>
      <p:ext uri="{BB962C8B-B14F-4D97-AF65-F5344CB8AC3E}">
        <p14:creationId xmlns:p14="http://schemas.microsoft.com/office/powerpoint/2010/main" val="3113823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0998"/>
          </a:xfrm>
        </p:spPr>
        <p:txBody>
          <a:bodyPr>
            <a:noAutofit/>
          </a:bodyPr>
          <a:lstStyle/>
          <a:p>
            <a:r>
              <a:rPr lang="en-US" sz="3800" dirty="0"/>
              <a:t>A Final set of Network Vocab (1/2)</a:t>
            </a:r>
          </a:p>
        </p:txBody>
      </p:sp>
      <p:sp>
        <p:nvSpPr>
          <p:cNvPr id="7" name="Title 1">
            <a:extLst>
              <a:ext uri="{FF2B5EF4-FFF2-40B4-BE49-F238E27FC236}">
                <a16:creationId xmlns:a16="http://schemas.microsoft.com/office/drawing/2014/main" id="{8692F511-BA5C-5A4E-A1AA-45EB50F47B58}"/>
              </a:ext>
            </a:extLst>
          </p:cNvPr>
          <p:cNvSpPr txBox="1">
            <a:spLocks/>
          </p:cNvSpPr>
          <p:nvPr/>
        </p:nvSpPr>
        <p:spPr>
          <a:xfrm>
            <a:off x="2704040" y="1193028"/>
            <a:ext cx="3493043" cy="63954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cap="all" spc="300" baseline="0">
                <a:solidFill>
                  <a:schemeClr val="tx1"/>
                </a:solidFill>
                <a:latin typeface="+mj-lt"/>
                <a:ea typeface="+mj-ea"/>
                <a:cs typeface="+mj-cs"/>
              </a:defRPr>
            </a:lvl1pPr>
          </a:lstStyle>
          <a:p>
            <a:r>
              <a:rPr lang="en-US" dirty="0">
                <a:solidFill>
                  <a:schemeClr val="tx2">
                    <a:lumMod val="75000"/>
                  </a:schemeClr>
                </a:solidFill>
              </a:rPr>
              <a:t>Centrality</a:t>
            </a:r>
          </a:p>
        </p:txBody>
      </p:sp>
      <p:sp>
        <p:nvSpPr>
          <p:cNvPr id="8" name="Content Placeholder 2">
            <a:extLst>
              <a:ext uri="{FF2B5EF4-FFF2-40B4-BE49-F238E27FC236}">
                <a16:creationId xmlns:a16="http://schemas.microsoft.com/office/drawing/2014/main" id="{C641FF58-67EB-A34B-9366-8C477C5FBA8D}"/>
              </a:ext>
            </a:extLst>
          </p:cNvPr>
          <p:cNvSpPr>
            <a:spLocks noGrp="1"/>
          </p:cNvSpPr>
          <p:nvPr>
            <p:ph idx="1"/>
          </p:nvPr>
        </p:nvSpPr>
        <p:spPr>
          <a:xfrm>
            <a:off x="838200" y="4803884"/>
            <a:ext cx="10515600" cy="1323439"/>
          </a:xfrm>
        </p:spPr>
        <p:txBody>
          <a:bodyPr>
            <a:normAutofit/>
          </a:bodyPr>
          <a:lstStyle/>
          <a:p>
            <a:pPr marL="0" indent="0">
              <a:buNone/>
            </a:pPr>
            <a:r>
              <a:rPr lang="en-US" dirty="0"/>
              <a:t>Nodes of high degree with dense connections to other nodes represent the subjects and objects that are important—</a:t>
            </a:r>
            <a:r>
              <a:rPr lang="en-US" b="1" dirty="0"/>
              <a:t>CENTRAL</a:t>
            </a:r>
            <a:r>
              <a:rPr lang="en-US" dirty="0"/>
              <a:t>—to a network and the interactions it captures</a:t>
            </a:r>
            <a:endParaRPr lang="en-US" dirty="0">
              <a:solidFill>
                <a:schemeClr val="bg1"/>
              </a:solidFill>
            </a:endParaRPr>
          </a:p>
        </p:txBody>
      </p:sp>
      <p:grpSp>
        <p:nvGrpSpPr>
          <p:cNvPr id="9" name="Group 8">
            <a:extLst>
              <a:ext uri="{FF2B5EF4-FFF2-40B4-BE49-F238E27FC236}">
                <a16:creationId xmlns:a16="http://schemas.microsoft.com/office/drawing/2014/main" id="{E1BFBC21-2C68-B847-B72A-2C63D7CC7196}"/>
              </a:ext>
            </a:extLst>
          </p:cNvPr>
          <p:cNvGrpSpPr/>
          <p:nvPr/>
        </p:nvGrpSpPr>
        <p:grpSpPr>
          <a:xfrm>
            <a:off x="7929265" y="1653607"/>
            <a:ext cx="3422636" cy="1910778"/>
            <a:chOff x="14776961" y="40909"/>
            <a:chExt cx="5210352" cy="2908818"/>
          </a:xfrm>
        </p:grpSpPr>
        <p:sp>
          <p:nvSpPr>
            <p:cNvPr id="10" name="Oval 9">
              <a:extLst>
                <a:ext uri="{FF2B5EF4-FFF2-40B4-BE49-F238E27FC236}">
                  <a16:creationId xmlns:a16="http://schemas.microsoft.com/office/drawing/2014/main" id="{25BA907D-824A-1249-BD9B-9642A38AADB6}"/>
                </a:ext>
              </a:extLst>
            </p:cNvPr>
            <p:cNvSpPr/>
            <p:nvPr/>
          </p:nvSpPr>
          <p:spPr>
            <a:xfrm>
              <a:off x="17051976" y="2185592"/>
              <a:ext cx="764135" cy="7641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Oval 10">
              <a:extLst>
                <a:ext uri="{FF2B5EF4-FFF2-40B4-BE49-F238E27FC236}">
                  <a16:creationId xmlns:a16="http://schemas.microsoft.com/office/drawing/2014/main" id="{37657A46-8F95-5A45-ACAA-A760CF2ACDDC}"/>
                </a:ext>
              </a:extLst>
            </p:cNvPr>
            <p:cNvSpPr/>
            <p:nvPr/>
          </p:nvSpPr>
          <p:spPr>
            <a:xfrm>
              <a:off x="17389174" y="40909"/>
              <a:ext cx="471609" cy="47160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Oval 11">
              <a:extLst>
                <a:ext uri="{FF2B5EF4-FFF2-40B4-BE49-F238E27FC236}">
                  <a16:creationId xmlns:a16="http://schemas.microsoft.com/office/drawing/2014/main" id="{2AE06ACA-CC10-CB48-8FEF-57D51155EA74}"/>
                </a:ext>
              </a:extLst>
            </p:cNvPr>
            <p:cNvSpPr/>
            <p:nvPr/>
          </p:nvSpPr>
          <p:spPr>
            <a:xfrm>
              <a:off x="17405727" y="731823"/>
              <a:ext cx="671828" cy="67182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 name="Oval 12">
              <a:extLst>
                <a:ext uri="{FF2B5EF4-FFF2-40B4-BE49-F238E27FC236}">
                  <a16:creationId xmlns:a16="http://schemas.microsoft.com/office/drawing/2014/main" id="{41434075-3FDB-BE49-8BA3-8A2681A3B26B}"/>
                </a:ext>
              </a:extLst>
            </p:cNvPr>
            <p:cNvSpPr/>
            <p:nvPr/>
          </p:nvSpPr>
          <p:spPr>
            <a:xfrm>
              <a:off x="18120394" y="1194495"/>
              <a:ext cx="700179" cy="70017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Oval 13">
              <a:extLst>
                <a:ext uri="{FF2B5EF4-FFF2-40B4-BE49-F238E27FC236}">
                  <a16:creationId xmlns:a16="http://schemas.microsoft.com/office/drawing/2014/main" id="{798267C6-0669-AC4F-95AC-F20C45C03DA2}"/>
                </a:ext>
              </a:extLst>
            </p:cNvPr>
            <p:cNvSpPr/>
            <p:nvPr/>
          </p:nvSpPr>
          <p:spPr>
            <a:xfrm>
              <a:off x="16175163" y="2112842"/>
              <a:ext cx="471609" cy="47160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 name="Oval 14">
              <a:extLst>
                <a:ext uri="{FF2B5EF4-FFF2-40B4-BE49-F238E27FC236}">
                  <a16:creationId xmlns:a16="http://schemas.microsoft.com/office/drawing/2014/main" id="{606BCF42-2083-624C-B593-16BE5271C2CC}"/>
                </a:ext>
              </a:extLst>
            </p:cNvPr>
            <p:cNvSpPr/>
            <p:nvPr/>
          </p:nvSpPr>
          <p:spPr>
            <a:xfrm>
              <a:off x="15491430" y="1623229"/>
              <a:ext cx="471609" cy="47160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Oval 15">
              <a:extLst>
                <a:ext uri="{FF2B5EF4-FFF2-40B4-BE49-F238E27FC236}">
                  <a16:creationId xmlns:a16="http://schemas.microsoft.com/office/drawing/2014/main" id="{806B31EC-E009-8240-B155-09A645033BB6}"/>
                </a:ext>
              </a:extLst>
            </p:cNvPr>
            <p:cNvSpPr/>
            <p:nvPr/>
          </p:nvSpPr>
          <p:spPr>
            <a:xfrm>
              <a:off x="19515704" y="1980044"/>
              <a:ext cx="471609" cy="47160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17" name="Straight Connector 16">
              <a:extLst>
                <a:ext uri="{FF2B5EF4-FFF2-40B4-BE49-F238E27FC236}">
                  <a16:creationId xmlns:a16="http://schemas.microsoft.com/office/drawing/2014/main" id="{609C1AA5-334F-754E-9A18-44EDD56A5D7A}"/>
                </a:ext>
              </a:extLst>
            </p:cNvPr>
            <p:cNvCxnSpPr>
              <a:cxnSpLocks/>
              <a:stCxn id="11" idx="4"/>
              <a:endCxn id="12" idx="0"/>
            </p:cNvCxnSpPr>
            <p:nvPr/>
          </p:nvCxnSpPr>
          <p:spPr>
            <a:xfrm>
              <a:off x="17624979" y="512518"/>
              <a:ext cx="116662" cy="2193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49AE3F8-C8A7-A54D-AA4F-6B509104ADC6}"/>
                </a:ext>
              </a:extLst>
            </p:cNvPr>
            <p:cNvCxnSpPr>
              <a:cxnSpLocks/>
              <a:stCxn id="12" idx="5"/>
              <a:endCxn id="13" idx="2"/>
            </p:cNvCxnSpPr>
            <p:nvPr/>
          </p:nvCxnSpPr>
          <p:spPr>
            <a:xfrm>
              <a:off x="17979168" y="1305264"/>
              <a:ext cx="141226" cy="239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2CB72E7-747D-E741-ADC0-AAF2C49A286D}"/>
                </a:ext>
              </a:extLst>
            </p:cNvPr>
            <p:cNvCxnSpPr>
              <a:cxnSpLocks/>
              <a:stCxn id="13" idx="3"/>
              <a:endCxn id="10" idx="7"/>
            </p:cNvCxnSpPr>
            <p:nvPr/>
          </p:nvCxnSpPr>
          <p:spPr>
            <a:xfrm flipH="1">
              <a:off x="17704206" y="1792135"/>
              <a:ext cx="518727" cy="505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A12387-9E98-A44C-B396-108CB5378AAE}"/>
                </a:ext>
              </a:extLst>
            </p:cNvPr>
            <p:cNvCxnSpPr>
              <a:cxnSpLocks/>
              <a:stCxn id="14" idx="6"/>
              <a:endCxn id="10" idx="2"/>
            </p:cNvCxnSpPr>
            <p:nvPr/>
          </p:nvCxnSpPr>
          <p:spPr>
            <a:xfrm>
              <a:off x="16646772" y="2348647"/>
              <a:ext cx="405204" cy="219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055BBB0-8FA5-2B4B-BB56-C4BF7409E14A}"/>
                </a:ext>
              </a:extLst>
            </p:cNvPr>
            <p:cNvCxnSpPr>
              <a:cxnSpLocks/>
              <a:stCxn id="14" idx="1"/>
              <a:endCxn id="15" idx="5"/>
            </p:cNvCxnSpPr>
            <p:nvPr/>
          </p:nvCxnSpPr>
          <p:spPr>
            <a:xfrm flipH="1" flipV="1">
              <a:off x="15893973" y="2025772"/>
              <a:ext cx="350256" cy="156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2304232-D50A-E24B-A886-713F4ABF9F27}"/>
                </a:ext>
              </a:extLst>
            </p:cNvPr>
            <p:cNvCxnSpPr>
              <a:cxnSpLocks/>
              <a:stCxn id="10" idx="6"/>
              <a:endCxn id="16" idx="2"/>
            </p:cNvCxnSpPr>
            <p:nvPr/>
          </p:nvCxnSpPr>
          <p:spPr>
            <a:xfrm flipV="1">
              <a:off x="17816111" y="2215849"/>
              <a:ext cx="1699593" cy="351811"/>
            </a:xfrm>
            <a:prstGeom prst="line">
              <a:avLst/>
            </a:prstGeom>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2325A8AC-8AD1-5B46-8992-5BDF4F9D281D}"/>
                </a:ext>
              </a:extLst>
            </p:cNvPr>
            <p:cNvSpPr/>
            <p:nvPr/>
          </p:nvSpPr>
          <p:spPr>
            <a:xfrm>
              <a:off x="16735299" y="1352244"/>
              <a:ext cx="471609" cy="47160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24" name="Straight Connector 23">
              <a:extLst>
                <a:ext uri="{FF2B5EF4-FFF2-40B4-BE49-F238E27FC236}">
                  <a16:creationId xmlns:a16="http://schemas.microsoft.com/office/drawing/2014/main" id="{94BDA3CB-0F4C-E74A-B4CB-2E56A1DC291C}"/>
                </a:ext>
              </a:extLst>
            </p:cNvPr>
            <p:cNvCxnSpPr>
              <a:cxnSpLocks/>
              <a:stCxn id="10" idx="0"/>
              <a:endCxn id="23" idx="5"/>
            </p:cNvCxnSpPr>
            <p:nvPr/>
          </p:nvCxnSpPr>
          <p:spPr>
            <a:xfrm flipH="1" flipV="1">
              <a:off x="17137842" y="1754788"/>
              <a:ext cx="296201" cy="430804"/>
            </a:xfrm>
            <a:prstGeom prst="line">
              <a:avLst/>
            </a:prstGeom>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715FE8D2-3641-6141-93FC-344D7F239C2C}"/>
                </a:ext>
              </a:extLst>
            </p:cNvPr>
            <p:cNvSpPr/>
            <p:nvPr/>
          </p:nvSpPr>
          <p:spPr>
            <a:xfrm>
              <a:off x="14776961" y="958690"/>
              <a:ext cx="471609" cy="47160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 name="Oval 25">
              <a:extLst>
                <a:ext uri="{FF2B5EF4-FFF2-40B4-BE49-F238E27FC236}">
                  <a16:creationId xmlns:a16="http://schemas.microsoft.com/office/drawing/2014/main" id="{ACC7EA6E-AEDB-4845-8088-6D9056FFD769}"/>
                </a:ext>
              </a:extLst>
            </p:cNvPr>
            <p:cNvSpPr/>
            <p:nvPr/>
          </p:nvSpPr>
          <p:spPr>
            <a:xfrm>
              <a:off x="15572285" y="797047"/>
              <a:ext cx="471609" cy="47160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27" name="Straight Connector 26">
              <a:extLst>
                <a:ext uri="{FF2B5EF4-FFF2-40B4-BE49-F238E27FC236}">
                  <a16:creationId xmlns:a16="http://schemas.microsoft.com/office/drawing/2014/main" id="{28565721-9C74-BA4B-8544-8AC5752ABE0E}"/>
                </a:ext>
              </a:extLst>
            </p:cNvPr>
            <p:cNvCxnSpPr>
              <a:cxnSpLocks/>
              <a:stCxn id="26" idx="4"/>
              <a:endCxn id="15" idx="1"/>
            </p:cNvCxnSpPr>
            <p:nvPr/>
          </p:nvCxnSpPr>
          <p:spPr>
            <a:xfrm flipH="1">
              <a:off x="15560496" y="1268656"/>
              <a:ext cx="247594" cy="423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5420C94-E08F-ED4E-85DF-8B6091626B10}"/>
                </a:ext>
              </a:extLst>
            </p:cNvPr>
            <p:cNvCxnSpPr>
              <a:cxnSpLocks/>
              <a:stCxn id="15" idx="1"/>
              <a:endCxn id="25" idx="4"/>
            </p:cNvCxnSpPr>
            <p:nvPr/>
          </p:nvCxnSpPr>
          <p:spPr>
            <a:xfrm flipH="1" flipV="1">
              <a:off x="15012766" y="1430299"/>
              <a:ext cx="547730" cy="2619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E0C8F071-6D32-8647-91A2-EB0600F61CCC}"/>
              </a:ext>
            </a:extLst>
          </p:cNvPr>
          <p:cNvGrpSpPr/>
          <p:nvPr/>
        </p:nvGrpSpPr>
        <p:grpSpPr>
          <a:xfrm>
            <a:off x="2476908" y="2419693"/>
            <a:ext cx="2094343" cy="2018613"/>
            <a:chOff x="8003315" y="1224240"/>
            <a:chExt cx="2714528" cy="2616373"/>
          </a:xfrm>
        </p:grpSpPr>
        <p:sp>
          <p:nvSpPr>
            <p:cNvPr id="30" name="Oval 29">
              <a:extLst>
                <a:ext uri="{FF2B5EF4-FFF2-40B4-BE49-F238E27FC236}">
                  <a16:creationId xmlns:a16="http://schemas.microsoft.com/office/drawing/2014/main" id="{9C38070B-8A86-8345-A35B-B983BDFBB39D}"/>
                </a:ext>
              </a:extLst>
            </p:cNvPr>
            <p:cNvSpPr/>
            <p:nvPr/>
          </p:nvSpPr>
          <p:spPr>
            <a:xfrm>
              <a:off x="8942691" y="2161528"/>
              <a:ext cx="957296" cy="95729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1" name="Oval 30">
              <a:extLst>
                <a:ext uri="{FF2B5EF4-FFF2-40B4-BE49-F238E27FC236}">
                  <a16:creationId xmlns:a16="http://schemas.microsoft.com/office/drawing/2014/main" id="{C96A14B5-3A4D-7244-B8FB-6FF807696E54}"/>
                </a:ext>
              </a:extLst>
            </p:cNvPr>
            <p:cNvSpPr/>
            <p:nvPr/>
          </p:nvSpPr>
          <p:spPr>
            <a:xfrm>
              <a:off x="8287228" y="1485412"/>
              <a:ext cx="471609" cy="47160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2" name="Oval 31">
              <a:extLst>
                <a:ext uri="{FF2B5EF4-FFF2-40B4-BE49-F238E27FC236}">
                  <a16:creationId xmlns:a16="http://schemas.microsoft.com/office/drawing/2014/main" id="{C62C1854-BC22-AB48-B74B-0E78FC15A0AC}"/>
                </a:ext>
              </a:extLst>
            </p:cNvPr>
            <p:cNvSpPr/>
            <p:nvPr/>
          </p:nvSpPr>
          <p:spPr>
            <a:xfrm>
              <a:off x="9082884" y="1224240"/>
              <a:ext cx="671828" cy="67182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 name="Oval 32">
              <a:extLst>
                <a:ext uri="{FF2B5EF4-FFF2-40B4-BE49-F238E27FC236}">
                  <a16:creationId xmlns:a16="http://schemas.microsoft.com/office/drawing/2014/main" id="{B795555F-3BC2-7E4B-BD84-E01F02FC5B14}"/>
                </a:ext>
              </a:extLst>
            </p:cNvPr>
            <p:cNvSpPr/>
            <p:nvPr/>
          </p:nvSpPr>
          <p:spPr>
            <a:xfrm>
              <a:off x="10017664" y="1485412"/>
              <a:ext cx="700179" cy="70017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4" name="Oval 33">
              <a:extLst>
                <a:ext uri="{FF2B5EF4-FFF2-40B4-BE49-F238E27FC236}">
                  <a16:creationId xmlns:a16="http://schemas.microsoft.com/office/drawing/2014/main" id="{6316B88F-9AE8-BE4A-BDD0-68A6671D691F}"/>
                </a:ext>
              </a:extLst>
            </p:cNvPr>
            <p:cNvSpPr/>
            <p:nvPr/>
          </p:nvSpPr>
          <p:spPr>
            <a:xfrm>
              <a:off x="8125805" y="2883020"/>
              <a:ext cx="471609" cy="47160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5" name="Oval 34">
              <a:extLst>
                <a:ext uri="{FF2B5EF4-FFF2-40B4-BE49-F238E27FC236}">
                  <a16:creationId xmlns:a16="http://schemas.microsoft.com/office/drawing/2014/main" id="{64924219-31AB-4C4F-A9BB-B113B885654B}"/>
                </a:ext>
              </a:extLst>
            </p:cNvPr>
            <p:cNvSpPr/>
            <p:nvPr/>
          </p:nvSpPr>
          <p:spPr>
            <a:xfrm>
              <a:off x="8998000" y="3369004"/>
              <a:ext cx="471609" cy="47160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36" name="Straight Connector 35">
              <a:extLst>
                <a:ext uri="{FF2B5EF4-FFF2-40B4-BE49-F238E27FC236}">
                  <a16:creationId xmlns:a16="http://schemas.microsoft.com/office/drawing/2014/main" id="{C5ECC535-FC43-3A49-A6F9-DFACFD38019B}"/>
                </a:ext>
              </a:extLst>
            </p:cNvPr>
            <p:cNvCxnSpPr>
              <a:cxnSpLocks/>
              <a:stCxn id="30" idx="1"/>
              <a:endCxn id="31" idx="5"/>
            </p:cNvCxnSpPr>
            <p:nvPr/>
          </p:nvCxnSpPr>
          <p:spPr>
            <a:xfrm flipH="1" flipV="1">
              <a:off x="8689771" y="1887955"/>
              <a:ext cx="393113" cy="413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6DA7221-BE2F-7545-9565-E46373514004}"/>
                </a:ext>
              </a:extLst>
            </p:cNvPr>
            <p:cNvCxnSpPr>
              <a:cxnSpLocks/>
              <a:stCxn id="31" idx="6"/>
              <a:endCxn id="32" idx="2"/>
            </p:cNvCxnSpPr>
            <p:nvPr/>
          </p:nvCxnSpPr>
          <p:spPr>
            <a:xfrm flipV="1">
              <a:off x="8758837" y="1560154"/>
              <a:ext cx="324047" cy="161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57F703C-F62A-4C46-AAC8-E0EB47E61DB0}"/>
                </a:ext>
              </a:extLst>
            </p:cNvPr>
            <p:cNvCxnSpPr>
              <a:cxnSpLocks/>
              <a:stCxn id="32" idx="6"/>
              <a:endCxn id="33" idx="2"/>
            </p:cNvCxnSpPr>
            <p:nvPr/>
          </p:nvCxnSpPr>
          <p:spPr>
            <a:xfrm>
              <a:off x="9754712" y="1560154"/>
              <a:ext cx="262952" cy="275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AA58DD1-8544-B940-9E4B-5F17B5547EBA}"/>
                </a:ext>
              </a:extLst>
            </p:cNvPr>
            <p:cNvCxnSpPr>
              <a:cxnSpLocks/>
              <a:stCxn id="33" idx="3"/>
              <a:endCxn id="30" idx="7"/>
            </p:cNvCxnSpPr>
            <p:nvPr/>
          </p:nvCxnSpPr>
          <p:spPr>
            <a:xfrm flipH="1">
              <a:off x="9759794" y="2083052"/>
              <a:ext cx="360409" cy="2186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A9CF53-BBB6-4E4C-881D-BD5F89B72D3C}"/>
                </a:ext>
              </a:extLst>
            </p:cNvPr>
            <p:cNvCxnSpPr>
              <a:cxnSpLocks/>
              <a:stCxn id="34" idx="7"/>
              <a:endCxn id="30" idx="2"/>
            </p:cNvCxnSpPr>
            <p:nvPr/>
          </p:nvCxnSpPr>
          <p:spPr>
            <a:xfrm flipV="1">
              <a:off x="8528349" y="2640176"/>
              <a:ext cx="414342" cy="311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68519C5-A983-BF43-B5F6-A6F0ECFF5259}"/>
                </a:ext>
              </a:extLst>
            </p:cNvPr>
            <p:cNvCxnSpPr>
              <a:cxnSpLocks/>
              <a:stCxn id="30" idx="4"/>
              <a:endCxn id="35" idx="0"/>
            </p:cNvCxnSpPr>
            <p:nvPr/>
          </p:nvCxnSpPr>
          <p:spPr>
            <a:xfrm flipH="1">
              <a:off x="9233805" y="3118824"/>
              <a:ext cx="187534" cy="250180"/>
            </a:xfrm>
            <a:prstGeom prst="line">
              <a:avLst/>
            </a:prstGeom>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A5C630C1-38CD-1E4B-A244-26AC7EBFBEE8}"/>
                </a:ext>
              </a:extLst>
            </p:cNvPr>
            <p:cNvSpPr/>
            <p:nvPr/>
          </p:nvSpPr>
          <p:spPr>
            <a:xfrm>
              <a:off x="8003315" y="2112842"/>
              <a:ext cx="471609" cy="47160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43" name="Straight Connector 42">
              <a:extLst>
                <a:ext uri="{FF2B5EF4-FFF2-40B4-BE49-F238E27FC236}">
                  <a16:creationId xmlns:a16="http://schemas.microsoft.com/office/drawing/2014/main" id="{D8A8D765-2C22-0645-98ED-D55C1A642158}"/>
                </a:ext>
              </a:extLst>
            </p:cNvPr>
            <p:cNvCxnSpPr>
              <a:cxnSpLocks/>
              <a:endCxn id="42" idx="6"/>
            </p:cNvCxnSpPr>
            <p:nvPr/>
          </p:nvCxnSpPr>
          <p:spPr>
            <a:xfrm flipH="1" flipV="1">
              <a:off x="8474924" y="2348646"/>
              <a:ext cx="507236" cy="762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5174303-3C54-8445-8504-088037D36060}"/>
                </a:ext>
              </a:extLst>
            </p:cNvPr>
            <p:cNvCxnSpPr>
              <a:cxnSpLocks/>
              <a:stCxn id="34" idx="0"/>
              <a:endCxn id="42" idx="4"/>
            </p:cNvCxnSpPr>
            <p:nvPr/>
          </p:nvCxnSpPr>
          <p:spPr>
            <a:xfrm flipH="1" flipV="1">
              <a:off x="8239120" y="2584451"/>
              <a:ext cx="122490" cy="298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DE49E78-6497-4746-8A80-918A16E8FCC4}"/>
                </a:ext>
              </a:extLst>
            </p:cNvPr>
            <p:cNvCxnSpPr>
              <a:cxnSpLocks/>
              <a:stCxn id="35" idx="2"/>
              <a:endCxn id="34" idx="5"/>
            </p:cNvCxnSpPr>
            <p:nvPr/>
          </p:nvCxnSpPr>
          <p:spPr>
            <a:xfrm flipH="1" flipV="1">
              <a:off x="8528348" y="3285563"/>
              <a:ext cx="469652" cy="319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BE01ADC-E671-0642-91D2-DF7F4643126B}"/>
                </a:ext>
              </a:extLst>
            </p:cNvPr>
            <p:cNvCxnSpPr>
              <a:cxnSpLocks/>
              <a:stCxn id="32" idx="4"/>
              <a:endCxn id="30" idx="0"/>
            </p:cNvCxnSpPr>
            <p:nvPr/>
          </p:nvCxnSpPr>
          <p:spPr>
            <a:xfrm>
              <a:off x="9418798" y="1896068"/>
              <a:ext cx="2541" cy="265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F295D4-DBA1-9D48-8540-159AE8B9CDB9}"/>
                </a:ext>
              </a:extLst>
            </p:cNvPr>
            <p:cNvCxnSpPr>
              <a:cxnSpLocks/>
              <a:stCxn id="31" idx="3"/>
              <a:endCxn id="42" idx="0"/>
            </p:cNvCxnSpPr>
            <p:nvPr/>
          </p:nvCxnSpPr>
          <p:spPr>
            <a:xfrm flipH="1">
              <a:off x="8239120" y="1887955"/>
              <a:ext cx="117174" cy="224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E879DD5-E6E9-884B-BB75-9F2CCF1D0A0C}"/>
                </a:ext>
              </a:extLst>
            </p:cNvPr>
            <p:cNvCxnSpPr>
              <a:cxnSpLocks/>
              <a:stCxn id="33" idx="3"/>
              <a:endCxn id="31" idx="5"/>
            </p:cNvCxnSpPr>
            <p:nvPr/>
          </p:nvCxnSpPr>
          <p:spPr>
            <a:xfrm flipH="1" flipV="1">
              <a:off x="8689771" y="1887955"/>
              <a:ext cx="1430432" cy="195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9DF420F-89EE-974A-950C-F651F8504F0D}"/>
                </a:ext>
              </a:extLst>
            </p:cNvPr>
            <p:cNvCxnSpPr>
              <a:cxnSpLocks/>
              <a:stCxn id="42" idx="6"/>
              <a:endCxn id="33" idx="3"/>
            </p:cNvCxnSpPr>
            <p:nvPr/>
          </p:nvCxnSpPr>
          <p:spPr>
            <a:xfrm flipV="1">
              <a:off x="8474924" y="2083052"/>
              <a:ext cx="1645279" cy="26559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0D47E15-D737-6949-81B0-DE5F76EF0ED2}"/>
                </a:ext>
              </a:extLst>
            </p:cNvPr>
            <p:cNvCxnSpPr>
              <a:cxnSpLocks/>
              <a:stCxn id="34" idx="7"/>
              <a:endCxn id="33" idx="3"/>
            </p:cNvCxnSpPr>
            <p:nvPr/>
          </p:nvCxnSpPr>
          <p:spPr>
            <a:xfrm flipV="1">
              <a:off x="8528348" y="2083052"/>
              <a:ext cx="1591855" cy="869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A584268-0D76-E144-9A7A-118C38C79261}"/>
                </a:ext>
              </a:extLst>
            </p:cNvPr>
            <p:cNvCxnSpPr>
              <a:cxnSpLocks/>
              <a:stCxn id="35" idx="6"/>
              <a:endCxn id="33" idx="3"/>
            </p:cNvCxnSpPr>
            <p:nvPr/>
          </p:nvCxnSpPr>
          <p:spPr>
            <a:xfrm flipV="1">
              <a:off x="9469609" y="2083052"/>
              <a:ext cx="650594" cy="1521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F8EABB6-69C5-7A46-9EA4-4E09E507AC9E}"/>
                </a:ext>
              </a:extLst>
            </p:cNvPr>
            <p:cNvCxnSpPr>
              <a:cxnSpLocks/>
              <a:stCxn id="32" idx="4"/>
              <a:endCxn id="35" idx="0"/>
            </p:cNvCxnSpPr>
            <p:nvPr/>
          </p:nvCxnSpPr>
          <p:spPr>
            <a:xfrm flipH="1">
              <a:off x="9233805" y="1896068"/>
              <a:ext cx="184993" cy="1472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8FBDB97-BE02-2F44-A921-FA275243BD36}"/>
                </a:ext>
              </a:extLst>
            </p:cNvPr>
            <p:cNvCxnSpPr>
              <a:cxnSpLocks/>
              <a:stCxn id="42" idx="6"/>
              <a:endCxn id="35" idx="0"/>
            </p:cNvCxnSpPr>
            <p:nvPr/>
          </p:nvCxnSpPr>
          <p:spPr>
            <a:xfrm>
              <a:off x="8474924" y="2348647"/>
              <a:ext cx="758881" cy="1020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4D9620D-7502-364D-BC2E-E64E8A6B9F21}"/>
                </a:ext>
              </a:extLst>
            </p:cNvPr>
            <p:cNvCxnSpPr>
              <a:cxnSpLocks/>
              <a:stCxn id="31" idx="5"/>
              <a:endCxn id="35" idx="0"/>
            </p:cNvCxnSpPr>
            <p:nvPr/>
          </p:nvCxnSpPr>
          <p:spPr>
            <a:xfrm>
              <a:off x="8689771" y="1887955"/>
              <a:ext cx="544034" cy="1481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446AB50-9717-6A4A-9336-F5D12597171F}"/>
                </a:ext>
              </a:extLst>
            </p:cNvPr>
            <p:cNvCxnSpPr>
              <a:cxnSpLocks/>
              <a:stCxn id="34" idx="7"/>
              <a:endCxn id="32" idx="4"/>
            </p:cNvCxnSpPr>
            <p:nvPr/>
          </p:nvCxnSpPr>
          <p:spPr>
            <a:xfrm flipV="1">
              <a:off x="8528348" y="1896068"/>
              <a:ext cx="890450" cy="1056018"/>
            </a:xfrm>
            <a:prstGeom prst="line">
              <a:avLst/>
            </a:prstGeom>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1D85B2D3-CB17-F745-8869-AF8345FBBB2F}"/>
              </a:ext>
            </a:extLst>
          </p:cNvPr>
          <p:cNvSpPr txBox="1"/>
          <p:nvPr/>
        </p:nvSpPr>
        <p:spPr>
          <a:xfrm>
            <a:off x="4674846" y="3136662"/>
            <a:ext cx="2044214" cy="707886"/>
          </a:xfrm>
          <a:prstGeom prst="rect">
            <a:avLst/>
          </a:prstGeom>
          <a:noFill/>
        </p:spPr>
        <p:txBody>
          <a:bodyPr wrap="square" rtlCol="0">
            <a:spAutoFit/>
          </a:bodyPr>
          <a:lstStyle/>
          <a:p>
            <a:r>
              <a:rPr lang="en-US" sz="4000" b="1" dirty="0">
                <a:solidFill>
                  <a:schemeClr val="bg1">
                    <a:lumMod val="65000"/>
                  </a:schemeClr>
                </a:solidFill>
                <a:latin typeface="+mj-lt"/>
              </a:rPr>
              <a:t>Central</a:t>
            </a:r>
          </a:p>
        </p:txBody>
      </p:sp>
      <p:sp>
        <p:nvSpPr>
          <p:cNvPr id="57" name="Right Arrow 56">
            <a:extLst>
              <a:ext uri="{FF2B5EF4-FFF2-40B4-BE49-F238E27FC236}">
                <a16:creationId xmlns:a16="http://schemas.microsoft.com/office/drawing/2014/main" id="{862A944E-AA14-2B4A-B382-49DE2D992994}"/>
              </a:ext>
            </a:extLst>
          </p:cNvPr>
          <p:cNvSpPr/>
          <p:nvPr/>
        </p:nvSpPr>
        <p:spPr>
          <a:xfrm rot="10800000">
            <a:off x="4087846" y="3360862"/>
            <a:ext cx="452741" cy="33712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Right Arrow 57">
            <a:extLst>
              <a:ext uri="{FF2B5EF4-FFF2-40B4-BE49-F238E27FC236}">
                <a16:creationId xmlns:a16="http://schemas.microsoft.com/office/drawing/2014/main" id="{96156650-786C-8540-B697-47FC2706D4BF}"/>
              </a:ext>
            </a:extLst>
          </p:cNvPr>
          <p:cNvSpPr/>
          <p:nvPr/>
        </p:nvSpPr>
        <p:spPr>
          <a:xfrm>
            <a:off x="6697526" y="3323317"/>
            <a:ext cx="2694315" cy="367445"/>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4034569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4DFC1-2C12-574F-BFC3-10CE51917359}"/>
              </a:ext>
            </a:extLst>
          </p:cNvPr>
          <p:cNvSpPr>
            <a:spLocks noGrp="1"/>
          </p:cNvSpPr>
          <p:nvPr>
            <p:ph type="title"/>
          </p:nvPr>
        </p:nvSpPr>
        <p:spPr>
          <a:xfrm>
            <a:off x="838200" y="365125"/>
            <a:ext cx="10515600" cy="600165"/>
          </a:xfrm>
        </p:spPr>
        <p:txBody>
          <a:bodyPr>
            <a:normAutofit fontScale="90000"/>
          </a:bodyPr>
          <a:lstStyle/>
          <a:p>
            <a:r>
              <a:rPr lang="en-US" dirty="0"/>
              <a:t>About this Guide</a:t>
            </a:r>
          </a:p>
        </p:txBody>
      </p:sp>
      <p:sp>
        <p:nvSpPr>
          <p:cNvPr id="6" name="Content Placeholder 5">
            <a:extLst>
              <a:ext uri="{FF2B5EF4-FFF2-40B4-BE49-F238E27FC236}">
                <a16:creationId xmlns:a16="http://schemas.microsoft.com/office/drawing/2014/main" id="{A79830B7-6C53-894F-AC64-43DEA08D1768}"/>
              </a:ext>
            </a:extLst>
          </p:cNvPr>
          <p:cNvSpPr>
            <a:spLocks noGrp="1"/>
          </p:cNvSpPr>
          <p:nvPr>
            <p:ph idx="1"/>
          </p:nvPr>
        </p:nvSpPr>
        <p:spPr>
          <a:xfrm>
            <a:off x="464570" y="1426291"/>
            <a:ext cx="10786872" cy="4367183"/>
          </a:xfrm>
        </p:spPr>
        <p:txBody>
          <a:bodyPr>
            <a:normAutofit fontScale="92500" lnSpcReduction="20000"/>
          </a:bodyPr>
          <a:lstStyle/>
          <a:p>
            <a:r>
              <a:rPr lang="en-US" dirty="0"/>
              <a:t>This slide deck will assist you in adapting </a:t>
            </a:r>
            <a:r>
              <a:rPr lang="en-US" dirty="0" err="1"/>
              <a:t>Net.Create</a:t>
            </a:r>
            <a:r>
              <a:rPr lang="en-US" dirty="0"/>
              <a:t> for use in your course, either as a two-day activity introducing students to social network analysis or as a semester-long project</a:t>
            </a:r>
          </a:p>
          <a:p>
            <a:r>
              <a:rPr lang="en-US" dirty="0"/>
              <a:t>You can adapt this workflow into any undergraduate course that examines an artifact (or multiple artifacts) that reveal the presence of complex social interactions among a number of people</a:t>
            </a:r>
          </a:p>
          <a:p>
            <a:r>
              <a:rPr lang="en-US" dirty="0"/>
              <a:t>This slide deck mixes Instructor Slides (#5, 8-17) with slides you can insert into a student-facing slide deck for your class</a:t>
            </a:r>
          </a:p>
          <a:p>
            <a:r>
              <a:rPr lang="en-US" dirty="0"/>
              <a:t>Click </a:t>
            </a:r>
            <a:r>
              <a:rPr lang="en-US" dirty="0">
                <a:hlinkClick r:id="rId3"/>
              </a:rPr>
              <a:t>here</a:t>
            </a:r>
            <a:r>
              <a:rPr lang="en-US" dirty="0"/>
              <a:t> for the instructional guide that supplements this slide deck</a:t>
            </a:r>
          </a:p>
          <a:p>
            <a:r>
              <a:rPr lang="en-US" dirty="0"/>
              <a:t>To schedule a </a:t>
            </a:r>
            <a:r>
              <a:rPr lang="en-US" dirty="0" err="1"/>
              <a:t>Net.Create</a:t>
            </a:r>
            <a:r>
              <a:rPr lang="en-US" dirty="0"/>
              <a:t> consultation and/or for access to and help setting up the </a:t>
            </a:r>
            <a:r>
              <a:rPr lang="en-US" dirty="0" err="1"/>
              <a:t>Net.Create</a:t>
            </a:r>
            <a:r>
              <a:rPr lang="en-US" dirty="0"/>
              <a:t> tool, contact IDAH (</a:t>
            </a:r>
            <a:r>
              <a:rPr lang="en-US" dirty="0">
                <a:hlinkClick r:id="rId4"/>
              </a:rPr>
              <a:t>idah@indiana.edu</a:t>
            </a:r>
            <a:r>
              <a:rPr lang="en-US" dirty="0"/>
              <a:t>)</a:t>
            </a:r>
          </a:p>
          <a:p>
            <a:r>
              <a:rPr lang="en-US" dirty="0"/>
              <a:t>We will provide you with additional slides explaining the interface to students with specific login information for you and your students</a:t>
            </a:r>
            <a:endParaRPr lang="en-US" dirty="0">
              <a:solidFill>
                <a:schemeClr val="bg1"/>
              </a:solidFill>
            </a:endParaRPr>
          </a:p>
        </p:txBody>
      </p:sp>
      <p:sp>
        <p:nvSpPr>
          <p:cNvPr id="7" name="Content Placeholder 2">
            <a:extLst>
              <a:ext uri="{FF2B5EF4-FFF2-40B4-BE49-F238E27FC236}">
                <a16:creationId xmlns:a16="http://schemas.microsoft.com/office/drawing/2014/main" id="{D032E49B-F23A-ED49-9A0F-F4BF729ECE9C}"/>
              </a:ext>
            </a:extLst>
          </p:cNvPr>
          <p:cNvSpPr txBox="1">
            <a:spLocks/>
          </p:cNvSpPr>
          <p:nvPr/>
        </p:nvSpPr>
        <p:spPr>
          <a:xfrm>
            <a:off x="551498" y="5410200"/>
            <a:ext cx="11259503" cy="1447800"/>
          </a:xfrm>
          <a:prstGeom prst="rect">
            <a:avLst/>
          </a:prstGeom>
        </p:spPr>
        <p:txBody>
          <a:bodyPr vert="horz" lIns="22860" tIns="22860" rIns="22860" bIns="22860" rtlCol="0">
            <a:normAutofit/>
          </a:bodyPr>
          <a:lstStyle>
            <a:lvl1pPr marL="571500" indent="-571500" algn="l" defTabSz="1828800" rtl="0" eaLnBrk="1" latinLnBrk="0" hangingPunct="1">
              <a:lnSpc>
                <a:spcPct val="90000"/>
              </a:lnSpc>
              <a:spcBef>
                <a:spcPts val="2400"/>
              </a:spcBef>
              <a:spcAft>
                <a:spcPts val="400"/>
              </a:spcAft>
              <a:buClr>
                <a:schemeClr val="accent2"/>
              </a:buClr>
              <a:buSzPct val="100000"/>
              <a:buFont typeface="Wingdings" charset="2"/>
              <a:buChar char="§"/>
              <a:defRPr sz="6000" b="0" kern="1200">
                <a:solidFill>
                  <a:schemeClr val="tx1"/>
                </a:solidFill>
                <a:latin typeface="+mn-lt"/>
                <a:ea typeface="Garamond" charset="0"/>
                <a:cs typeface="Garamond" charset="0"/>
              </a:defRPr>
            </a:lvl1pPr>
            <a:lvl2pPr marL="827532" indent="-571500" algn="l" defTabSz="1828800" rtl="0" eaLnBrk="1" latinLnBrk="0" hangingPunct="1">
              <a:lnSpc>
                <a:spcPct val="90000"/>
              </a:lnSpc>
              <a:spcBef>
                <a:spcPts val="400"/>
              </a:spcBef>
              <a:spcAft>
                <a:spcPts val="800"/>
              </a:spcAft>
              <a:buClr>
                <a:schemeClr val="accent2"/>
              </a:buClr>
              <a:buFont typeface="Wingdings" charset="2"/>
              <a:buChar char="§"/>
              <a:defRPr sz="4800" kern="1200">
                <a:solidFill>
                  <a:schemeClr val="tx1"/>
                </a:solidFill>
                <a:latin typeface="+mn-lt"/>
                <a:ea typeface="Garamond" charset="0"/>
                <a:cs typeface="Garamond" charset="0"/>
              </a:defRPr>
            </a:lvl2pPr>
            <a:lvl3pPr marL="1078992" indent="-457200" algn="l" defTabSz="1828800" rtl="0" eaLnBrk="1" latinLnBrk="0" hangingPunct="1">
              <a:lnSpc>
                <a:spcPct val="90000"/>
              </a:lnSpc>
              <a:spcBef>
                <a:spcPts val="400"/>
              </a:spcBef>
              <a:spcAft>
                <a:spcPts val="800"/>
              </a:spcAft>
              <a:buClr>
                <a:schemeClr val="accent2"/>
              </a:buClr>
              <a:buFont typeface="Wingdings" charset="2"/>
              <a:buChar char="§"/>
              <a:defRPr sz="4000" kern="1200">
                <a:solidFill>
                  <a:schemeClr val="tx1"/>
                </a:solidFill>
                <a:latin typeface="+mn-lt"/>
                <a:ea typeface="Garamond" charset="0"/>
                <a:cs typeface="Garamond" charset="0"/>
              </a:defRPr>
            </a:lvl3pPr>
            <a:lvl4pPr marL="1371600" indent="-457200" algn="l" defTabSz="1828800" rtl="0" eaLnBrk="1" latinLnBrk="0" hangingPunct="1">
              <a:lnSpc>
                <a:spcPct val="90000"/>
              </a:lnSpc>
              <a:spcBef>
                <a:spcPts val="400"/>
              </a:spcBef>
              <a:spcAft>
                <a:spcPts val="800"/>
              </a:spcAft>
              <a:buClr>
                <a:schemeClr val="accent2"/>
              </a:buClr>
              <a:buFont typeface="Wingdings" charset="2"/>
              <a:buChar char="§"/>
              <a:defRPr sz="3200" kern="1200">
                <a:solidFill>
                  <a:schemeClr val="tx1"/>
                </a:solidFill>
                <a:latin typeface="+mn-lt"/>
                <a:ea typeface="Garamond" charset="0"/>
                <a:cs typeface="Garamond" charset="0"/>
              </a:defRPr>
            </a:lvl4pPr>
            <a:lvl5pPr marL="1737360" indent="-457200" algn="l" defTabSz="1828800" rtl="0" eaLnBrk="1" latinLnBrk="0" hangingPunct="1">
              <a:lnSpc>
                <a:spcPct val="90000"/>
              </a:lnSpc>
              <a:spcBef>
                <a:spcPts val="400"/>
              </a:spcBef>
              <a:spcAft>
                <a:spcPts val="800"/>
              </a:spcAft>
              <a:buClr>
                <a:schemeClr val="accent2"/>
              </a:buClr>
              <a:buFont typeface="Wingdings" charset="2"/>
              <a:buChar char="§"/>
              <a:defRPr sz="2800" kern="1200">
                <a:solidFill>
                  <a:schemeClr val="tx1"/>
                </a:solidFill>
                <a:latin typeface="+mn-lt"/>
                <a:ea typeface="Garamond" charset="0"/>
                <a:cs typeface="Garamond" charset="0"/>
              </a:defRPr>
            </a:lvl5pPr>
            <a:lvl6pPr marL="1828800" indent="-274320" algn="l" defTabSz="1828800" rtl="0" eaLnBrk="1" latinLnBrk="0" hangingPunct="1">
              <a:lnSpc>
                <a:spcPct val="90000"/>
              </a:lnSpc>
              <a:spcBef>
                <a:spcPts val="400"/>
              </a:spcBef>
              <a:spcAft>
                <a:spcPts val="800"/>
              </a:spcAft>
              <a:buClr>
                <a:schemeClr val="accent2"/>
              </a:buClr>
              <a:buFont typeface="Wingdings 3" pitchFamily="18" charset="2"/>
              <a:buChar char=""/>
              <a:defRPr sz="2800" kern="1200">
                <a:solidFill>
                  <a:schemeClr val="tx1"/>
                </a:solidFill>
                <a:latin typeface="+mn-lt"/>
                <a:ea typeface="+mn-ea"/>
                <a:cs typeface="+mn-cs"/>
              </a:defRPr>
            </a:lvl6pPr>
            <a:lvl7pPr marL="2121408" indent="-274320" algn="l" defTabSz="1828800" rtl="0" eaLnBrk="1" latinLnBrk="0" hangingPunct="1">
              <a:lnSpc>
                <a:spcPct val="90000"/>
              </a:lnSpc>
              <a:spcBef>
                <a:spcPts val="400"/>
              </a:spcBef>
              <a:spcAft>
                <a:spcPts val="800"/>
              </a:spcAft>
              <a:buClr>
                <a:schemeClr val="accent2"/>
              </a:buClr>
              <a:buFont typeface="Wingdings 3" pitchFamily="18" charset="2"/>
              <a:buChar char=""/>
              <a:defRPr sz="2800" kern="1200">
                <a:solidFill>
                  <a:schemeClr val="tx1"/>
                </a:solidFill>
                <a:latin typeface="+mn-lt"/>
                <a:ea typeface="+mn-ea"/>
                <a:cs typeface="+mn-cs"/>
              </a:defRPr>
            </a:lvl7pPr>
            <a:lvl8pPr marL="2432304" indent="-274320" algn="l" defTabSz="1828800" rtl="0" eaLnBrk="1" latinLnBrk="0" hangingPunct="1">
              <a:lnSpc>
                <a:spcPct val="90000"/>
              </a:lnSpc>
              <a:spcBef>
                <a:spcPts val="400"/>
              </a:spcBef>
              <a:spcAft>
                <a:spcPts val="800"/>
              </a:spcAft>
              <a:buClr>
                <a:schemeClr val="accent2"/>
              </a:buClr>
              <a:buFont typeface="Wingdings 3" pitchFamily="18" charset="2"/>
              <a:buChar char=""/>
              <a:defRPr sz="2800" kern="1200">
                <a:solidFill>
                  <a:schemeClr val="tx1"/>
                </a:solidFill>
                <a:latin typeface="+mn-lt"/>
                <a:ea typeface="+mn-ea"/>
                <a:cs typeface="+mn-cs"/>
              </a:defRPr>
            </a:lvl8pPr>
            <a:lvl9pPr marL="2724912" indent="-274320" algn="l" defTabSz="1828800" rtl="0" eaLnBrk="1" latinLnBrk="0" hangingPunct="1">
              <a:lnSpc>
                <a:spcPct val="90000"/>
              </a:lnSpc>
              <a:spcBef>
                <a:spcPts val="400"/>
              </a:spcBef>
              <a:spcAft>
                <a:spcPts val="800"/>
              </a:spcAft>
              <a:buClr>
                <a:schemeClr val="accent2"/>
              </a:buClr>
              <a:buFont typeface="Wingdings 3" pitchFamily="18" charset="2"/>
              <a:buChar char=""/>
              <a:defRPr sz="2800" kern="1200">
                <a:solidFill>
                  <a:schemeClr val="tx1"/>
                </a:solidFill>
                <a:latin typeface="+mn-lt"/>
                <a:ea typeface="+mn-ea"/>
                <a:cs typeface="+mn-cs"/>
              </a:defRPr>
            </a:lvl9pPr>
          </a:lstStyle>
          <a:p>
            <a:endParaRPr lang="en-US" sz="3000" dirty="0"/>
          </a:p>
        </p:txBody>
      </p:sp>
    </p:spTree>
    <p:extLst>
      <p:ext uri="{BB962C8B-B14F-4D97-AF65-F5344CB8AC3E}">
        <p14:creationId xmlns:p14="http://schemas.microsoft.com/office/powerpoint/2010/main" val="3942146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0998"/>
          </a:xfrm>
        </p:spPr>
        <p:txBody>
          <a:bodyPr>
            <a:noAutofit/>
          </a:bodyPr>
          <a:lstStyle/>
          <a:p>
            <a:r>
              <a:rPr lang="en-US" sz="3800" dirty="0"/>
              <a:t>A Final set of Network Vocab (2/2)</a:t>
            </a:r>
          </a:p>
        </p:txBody>
      </p:sp>
      <p:sp>
        <p:nvSpPr>
          <p:cNvPr id="7" name="Title 1">
            <a:extLst>
              <a:ext uri="{FF2B5EF4-FFF2-40B4-BE49-F238E27FC236}">
                <a16:creationId xmlns:a16="http://schemas.microsoft.com/office/drawing/2014/main" id="{8692F511-BA5C-5A4E-A1AA-45EB50F47B58}"/>
              </a:ext>
            </a:extLst>
          </p:cNvPr>
          <p:cNvSpPr txBox="1">
            <a:spLocks/>
          </p:cNvSpPr>
          <p:nvPr/>
        </p:nvSpPr>
        <p:spPr>
          <a:xfrm>
            <a:off x="2704040" y="1193028"/>
            <a:ext cx="3493043" cy="63954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cap="all" spc="300" baseline="0">
                <a:solidFill>
                  <a:schemeClr val="tx1"/>
                </a:solidFill>
                <a:latin typeface="+mj-lt"/>
                <a:ea typeface="+mj-ea"/>
                <a:cs typeface="+mj-cs"/>
              </a:defRPr>
            </a:lvl1pPr>
          </a:lstStyle>
          <a:p>
            <a:r>
              <a:rPr lang="en-US" dirty="0">
                <a:solidFill>
                  <a:schemeClr val="tx2">
                    <a:lumMod val="75000"/>
                  </a:schemeClr>
                </a:solidFill>
              </a:rPr>
              <a:t>Betweenness</a:t>
            </a:r>
          </a:p>
        </p:txBody>
      </p:sp>
      <p:sp>
        <p:nvSpPr>
          <p:cNvPr id="8" name="Content Placeholder 2">
            <a:extLst>
              <a:ext uri="{FF2B5EF4-FFF2-40B4-BE49-F238E27FC236}">
                <a16:creationId xmlns:a16="http://schemas.microsoft.com/office/drawing/2014/main" id="{C641FF58-67EB-A34B-9366-8C477C5FBA8D}"/>
              </a:ext>
            </a:extLst>
          </p:cNvPr>
          <p:cNvSpPr>
            <a:spLocks noGrp="1"/>
          </p:cNvSpPr>
          <p:nvPr>
            <p:ph idx="1"/>
          </p:nvPr>
        </p:nvSpPr>
        <p:spPr>
          <a:xfrm>
            <a:off x="838200" y="4803884"/>
            <a:ext cx="10515600" cy="1323439"/>
          </a:xfrm>
        </p:spPr>
        <p:txBody>
          <a:bodyPr>
            <a:normAutofit fontScale="92500"/>
          </a:bodyPr>
          <a:lstStyle/>
          <a:p>
            <a:r>
              <a:rPr lang="en-US" dirty="0"/>
              <a:t>Betweenness = a node that acts as a broker of connections between other nodes</a:t>
            </a:r>
          </a:p>
          <a:p>
            <a:pPr lvl="1"/>
            <a:r>
              <a:rPr lang="en-US" dirty="0"/>
              <a:t>One node can directly connect a lot of other nodes</a:t>
            </a:r>
          </a:p>
          <a:p>
            <a:pPr lvl="1"/>
            <a:r>
              <a:rPr lang="en-US" dirty="0"/>
              <a:t>One node can connect many important nodes which otherwise remain unconnected</a:t>
            </a:r>
          </a:p>
        </p:txBody>
      </p:sp>
      <p:grpSp>
        <p:nvGrpSpPr>
          <p:cNvPr id="59" name="Group 58">
            <a:extLst>
              <a:ext uri="{FF2B5EF4-FFF2-40B4-BE49-F238E27FC236}">
                <a16:creationId xmlns:a16="http://schemas.microsoft.com/office/drawing/2014/main" id="{D7063C27-07D0-A04F-AE84-DC25C8AADD29}"/>
              </a:ext>
            </a:extLst>
          </p:cNvPr>
          <p:cNvGrpSpPr/>
          <p:nvPr/>
        </p:nvGrpSpPr>
        <p:grpSpPr>
          <a:xfrm>
            <a:off x="725819" y="2054116"/>
            <a:ext cx="2094343" cy="2018613"/>
            <a:chOff x="8003315" y="1224240"/>
            <a:chExt cx="2714528" cy="2616373"/>
          </a:xfrm>
        </p:grpSpPr>
        <p:sp>
          <p:nvSpPr>
            <p:cNvPr id="60" name="Oval 59">
              <a:extLst>
                <a:ext uri="{FF2B5EF4-FFF2-40B4-BE49-F238E27FC236}">
                  <a16:creationId xmlns:a16="http://schemas.microsoft.com/office/drawing/2014/main" id="{04EDEF5B-70EB-F94E-9C04-803A14B19EC6}"/>
                </a:ext>
              </a:extLst>
            </p:cNvPr>
            <p:cNvSpPr/>
            <p:nvPr/>
          </p:nvSpPr>
          <p:spPr>
            <a:xfrm>
              <a:off x="8942691" y="2161528"/>
              <a:ext cx="957296" cy="95729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1" name="Oval 60">
              <a:extLst>
                <a:ext uri="{FF2B5EF4-FFF2-40B4-BE49-F238E27FC236}">
                  <a16:creationId xmlns:a16="http://schemas.microsoft.com/office/drawing/2014/main" id="{AA143A62-821E-7442-A2EB-57567E9EED2D}"/>
                </a:ext>
              </a:extLst>
            </p:cNvPr>
            <p:cNvSpPr/>
            <p:nvPr/>
          </p:nvSpPr>
          <p:spPr>
            <a:xfrm>
              <a:off x="8287228" y="1485412"/>
              <a:ext cx="471609" cy="47160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2" name="Oval 61">
              <a:extLst>
                <a:ext uri="{FF2B5EF4-FFF2-40B4-BE49-F238E27FC236}">
                  <a16:creationId xmlns:a16="http://schemas.microsoft.com/office/drawing/2014/main" id="{20D9E109-269E-6E4A-A785-E4CECE05ACCE}"/>
                </a:ext>
              </a:extLst>
            </p:cNvPr>
            <p:cNvSpPr/>
            <p:nvPr/>
          </p:nvSpPr>
          <p:spPr>
            <a:xfrm>
              <a:off x="9082884" y="1224240"/>
              <a:ext cx="671828" cy="67182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3" name="Oval 62">
              <a:extLst>
                <a:ext uri="{FF2B5EF4-FFF2-40B4-BE49-F238E27FC236}">
                  <a16:creationId xmlns:a16="http://schemas.microsoft.com/office/drawing/2014/main" id="{9706D289-55AC-A544-B840-20A8469BBFB1}"/>
                </a:ext>
              </a:extLst>
            </p:cNvPr>
            <p:cNvSpPr/>
            <p:nvPr/>
          </p:nvSpPr>
          <p:spPr>
            <a:xfrm>
              <a:off x="10017664" y="1485412"/>
              <a:ext cx="700179" cy="70017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4" name="Oval 63">
              <a:extLst>
                <a:ext uri="{FF2B5EF4-FFF2-40B4-BE49-F238E27FC236}">
                  <a16:creationId xmlns:a16="http://schemas.microsoft.com/office/drawing/2014/main" id="{55C79B09-F7DC-BD4F-A214-75B7F96E9E19}"/>
                </a:ext>
              </a:extLst>
            </p:cNvPr>
            <p:cNvSpPr/>
            <p:nvPr/>
          </p:nvSpPr>
          <p:spPr>
            <a:xfrm>
              <a:off x="8125805" y="2883020"/>
              <a:ext cx="471609" cy="47160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5" name="Oval 64">
              <a:extLst>
                <a:ext uri="{FF2B5EF4-FFF2-40B4-BE49-F238E27FC236}">
                  <a16:creationId xmlns:a16="http://schemas.microsoft.com/office/drawing/2014/main" id="{B50CCC58-EBAC-1B48-ACF4-1D8DD15F06CE}"/>
                </a:ext>
              </a:extLst>
            </p:cNvPr>
            <p:cNvSpPr/>
            <p:nvPr/>
          </p:nvSpPr>
          <p:spPr>
            <a:xfrm>
              <a:off x="8998000" y="3369004"/>
              <a:ext cx="471609" cy="47160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66" name="Straight Connector 65">
              <a:extLst>
                <a:ext uri="{FF2B5EF4-FFF2-40B4-BE49-F238E27FC236}">
                  <a16:creationId xmlns:a16="http://schemas.microsoft.com/office/drawing/2014/main" id="{94FD2514-13D3-B748-A873-9E6140D9EE20}"/>
                </a:ext>
              </a:extLst>
            </p:cNvPr>
            <p:cNvCxnSpPr>
              <a:cxnSpLocks/>
              <a:stCxn id="60" idx="1"/>
              <a:endCxn id="61" idx="5"/>
            </p:cNvCxnSpPr>
            <p:nvPr/>
          </p:nvCxnSpPr>
          <p:spPr>
            <a:xfrm flipH="1" flipV="1">
              <a:off x="8689771" y="1887955"/>
              <a:ext cx="393113" cy="413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5DD6F40-0301-B349-9D36-AFF3B2F3E3B2}"/>
                </a:ext>
              </a:extLst>
            </p:cNvPr>
            <p:cNvCxnSpPr>
              <a:cxnSpLocks/>
              <a:stCxn id="61" idx="6"/>
              <a:endCxn id="62" idx="2"/>
            </p:cNvCxnSpPr>
            <p:nvPr/>
          </p:nvCxnSpPr>
          <p:spPr>
            <a:xfrm flipV="1">
              <a:off x="8758837" y="1560154"/>
              <a:ext cx="324047" cy="161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EEF775F-2072-8343-B7A8-B8854E55CEF1}"/>
                </a:ext>
              </a:extLst>
            </p:cNvPr>
            <p:cNvCxnSpPr>
              <a:cxnSpLocks/>
              <a:stCxn id="62" idx="6"/>
              <a:endCxn id="63" idx="2"/>
            </p:cNvCxnSpPr>
            <p:nvPr/>
          </p:nvCxnSpPr>
          <p:spPr>
            <a:xfrm>
              <a:off x="9754712" y="1560154"/>
              <a:ext cx="262952" cy="275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35F043C-ECAB-F448-8169-803AD61FEEA3}"/>
                </a:ext>
              </a:extLst>
            </p:cNvPr>
            <p:cNvCxnSpPr>
              <a:cxnSpLocks/>
              <a:stCxn id="63" idx="3"/>
              <a:endCxn id="60" idx="7"/>
            </p:cNvCxnSpPr>
            <p:nvPr/>
          </p:nvCxnSpPr>
          <p:spPr>
            <a:xfrm flipH="1">
              <a:off x="9759794" y="2083052"/>
              <a:ext cx="360409" cy="218669"/>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F4906FD-7E0F-A945-895E-59413CA3596A}"/>
                </a:ext>
              </a:extLst>
            </p:cNvPr>
            <p:cNvCxnSpPr>
              <a:cxnSpLocks/>
              <a:stCxn id="64" idx="7"/>
              <a:endCxn id="60" idx="2"/>
            </p:cNvCxnSpPr>
            <p:nvPr/>
          </p:nvCxnSpPr>
          <p:spPr>
            <a:xfrm flipV="1">
              <a:off x="8528349" y="2640176"/>
              <a:ext cx="414342" cy="311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7E5412B-9A0E-F041-B9E2-93C17DE1AE73}"/>
                </a:ext>
              </a:extLst>
            </p:cNvPr>
            <p:cNvCxnSpPr>
              <a:cxnSpLocks/>
              <a:stCxn id="60" idx="4"/>
              <a:endCxn id="65" idx="0"/>
            </p:cNvCxnSpPr>
            <p:nvPr/>
          </p:nvCxnSpPr>
          <p:spPr>
            <a:xfrm flipH="1">
              <a:off x="9233805" y="3118824"/>
              <a:ext cx="187534" cy="250180"/>
            </a:xfrm>
            <a:prstGeom prst="line">
              <a:avLst/>
            </a:prstGeom>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87CDFE15-D10C-DE44-A684-0138D83F9C44}"/>
                </a:ext>
              </a:extLst>
            </p:cNvPr>
            <p:cNvSpPr/>
            <p:nvPr/>
          </p:nvSpPr>
          <p:spPr>
            <a:xfrm>
              <a:off x="8003315" y="2112842"/>
              <a:ext cx="471609" cy="47160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73" name="Straight Connector 72">
              <a:extLst>
                <a:ext uri="{FF2B5EF4-FFF2-40B4-BE49-F238E27FC236}">
                  <a16:creationId xmlns:a16="http://schemas.microsoft.com/office/drawing/2014/main" id="{EB161E54-507C-F742-9201-C1BC1B37F82D}"/>
                </a:ext>
              </a:extLst>
            </p:cNvPr>
            <p:cNvCxnSpPr>
              <a:cxnSpLocks/>
              <a:endCxn id="72" idx="6"/>
            </p:cNvCxnSpPr>
            <p:nvPr/>
          </p:nvCxnSpPr>
          <p:spPr>
            <a:xfrm flipH="1" flipV="1">
              <a:off x="8474924" y="2348646"/>
              <a:ext cx="507236" cy="76254"/>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2F94F8C-F47E-9E4B-89BC-E3DBDE3EE474}"/>
                </a:ext>
              </a:extLst>
            </p:cNvPr>
            <p:cNvCxnSpPr>
              <a:cxnSpLocks/>
              <a:stCxn id="64" idx="0"/>
              <a:endCxn id="72" idx="4"/>
            </p:cNvCxnSpPr>
            <p:nvPr/>
          </p:nvCxnSpPr>
          <p:spPr>
            <a:xfrm flipH="1" flipV="1">
              <a:off x="8239120" y="2584451"/>
              <a:ext cx="122490" cy="298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B46C767-4098-1246-A6BC-56B629ADCD4B}"/>
                </a:ext>
              </a:extLst>
            </p:cNvPr>
            <p:cNvCxnSpPr>
              <a:cxnSpLocks/>
              <a:stCxn id="65" idx="2"/>
              <a:endCxn id="64" idx="5"/>
            </p:cNvCxnSpPr>
            <p:nvPr/>
          </p:nvCxnSpPr>
          <p:spPr>
            <a:xfrm flipH="1" flipV="1">
              <a:off x="8528348" y="3285563"/>
              <a:ext cx="469652" cy="319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A4B78A4-BD9C-0442-BFB2-6CDD9529E423}"/>
                </a:ext>
              </a:extLst>
            </p:cNvPr>
            <p:cNvCxnSpPr>
              <a:cxnSpLocks/>
              <a:stCxn id="62" idx="4"/>
              <a:endCxn id="60" idx="0"/>
            </p:cNvCxnSpPr>
            <p:nvPr/>
          </p:nvCxnSpPr>
          <p:spPr>
            <a:xfrm>
              <a:off x="9418798" y="1896068"/>
              <a:ext cx="2541" cy="2654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AA5278F-4BBF-7548-A2B7-52AEA33DBE34}"/>
                </a:ext>
              </a:extLst>
            </p:cNvPr>
            <p:cNvCxnSpPr>
              <a:cxnSpLocks/>
              <a:stCxn id="61" idx="3"/>
              <a:endCxn id="72" idx="0"/>
            </p:cNvCxnSpPr>
            <p:nvPr/>
          </p:nvCxnSpPr>
          <p:spPr>
            <a:xfrm flipH="1">
              <a:off x="8239120" y="1887955"/>
              <a:ext cx="117174" cy="224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FDB6AAE-814D-2C44-A16D-21B6EF88DC3F}"/>
                </a:ext>
              </a:extLst>
            </p:cNvPr>
            <p:cNvCxnSpPr>
              <a:cxnSpLocks/>
              <a:stCxn id="63" idx="3"/>
              <a:endCxn id="61" idx="5"/>
            </p:cNvCxnSpPr>
            <p:nvPr/>
          </p:nvCxnSpPr>
          <p:spPr>
            <a:xfrm flipH="1" flipV="1">
              <a:off x="8689771" y="1887955"/>
              <a:ext cx="1430432" cy="195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417BC39-DA2E-6E42-A471-CA0598FF4244}"/>
                </a:ext>
              </a:extLst>
            </p:cNvPr>
            <p:cNvCxnSpPr>
              <a:cxnSpLocks/>
              <a:stCxn id="72" idx="6"/>
              <a:endCxn id="63" idx="3"/>
            </p:cNvCxnSpPr>
            <p:nvPr/>
          </p:nvCxnSpPr>
          <p:spPr>
            <a:xfrm flipV="1">
              <a:off x="8474924" y="2083052"/>
              <a:ext cx="1645279" cy="265595"/>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8797B03-6973-D44D-9C12-F5C7DDCC8DAE}"/>
                </a:ext>
              </a:extLst>
            </p:cNvPr>
            <p:cNvCxnSpPr>
              <a:cxnSpLocks/>
              <a:stCxn id="64" idx="7"/>
              <a:endCxn id="63" idx="3"/>
            </p:cNvCxnSpPr>
            <p:nvPr/>
          </p:nvCxnSpPr>
          <p:spPr>
            <a:xfrm flipV="1">
              <a:off x="8528348" y="2083052"/>
              <a:ext cx="1591855" cy="869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A6D9B0E-2667-DE40-AEA9-8719E9D1F3EB}"/>
                </a:ext>
              </a:extLst>
            </p:cNvPr>
            <p:cNvCxnSpPr>
              <a:cxnSpLocks/>
              <a:stCxn id="65" idx="6"/>
              <a:endCxn id="63" idx="3"/>
            </p:cNvCxnSpPr>
            <p:nvPr/>
          </p:nvCxnSpPr>
          <p:spPr>
            <a:xfrm flipV="1">
              <a:off x="9469609" y="2083052"/>
              <a:ext cx="650594" cy="1521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91944D6-A749-1843-88C0-B39C30AC2B31}"/>
                </a:ext>
              </a:extLst>
            </p:cNvPr>
            <p:cNvCxnSpPr>
              <a:cxnSpLocks/>
              <a:stCxn id="62" idx="4"/>
              <a:endCxn id="65" idx="0"/>
            </p:cNvCxnSpPr>
            <p:nvPr/>
          </p:nvCxnSpPr>
          <p:spPr>
            <a:xfrm flipH="1">
              <a:off x="9233805" y="1896068"/>
              <a:ext cx="184993" cy="1472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5C3042C-3AD3-3241-94D6-B2B68F2E13DF}"/>
                </a:ext>
              </a:extLst>
            </p:cNvPr>
            <p:cNvCxnSpPr>
              <a:cxnSpLocks/>
              <a:stCxn id="72" idx="6"/>
              <a:endCxn id="65" idx="0"/>
            </p:cNvCxnSpPr>
            <p:nvPr/>
          </p:nvCxnSpPr>
          <p:spPr>
            <a:xfrm>
              <a:off x="8474924" y="2348647"/>
              <a:ext cx="758881" cy="1020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0A1F99E-CF6B-1448-BAD2-A8946BD0C73F}"/>
                </a:ext>
              </a:extLst>
            </p:cNvPr>
            <p:cNvCxnSpPr>
              <a:cxnSpLocks/>
              <a:stCxn id="61" idx="5"/>
              <a:endCxn id="65" idx="0"/>
            </p:cNvCxnSpPr>
            <p:nvPr/>
          </p:nvCxnSpPr>
          <p:spPr>
            <a:xfrm>
              <a:off x="8689771" y="1887955"/>
              <a:ext cx="544034" cy="1481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8BD5FF-9152-A745-9774-67278C73982A}"/>
                </a:ext>
              </a:extLst>
            </p:cNvPr>
            <p:cNvCxnSpPr>
              <a:cxnSpLocks/>
              <a:stCxn id="64" idx="7"/>
              <a:endCxn id="62" idx="4"/>
            </p:cNvCxnSpPr>
            <p:nvPr/>
          </p:nvCxnSpPr>
          <p:spPr>
            <a:xfrm flipV="1">
              <a:off x="8528348" y="1896068"/>
              <a:ext cx="890450" cy="105601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1F82A245-761F-6F4D-BD10-32539D656089}"/>
              </a:ext>
            </a:extLst>
          </p:cNvPr>
          <p:cNvGrpSpPr/>
          <p:nvPr/>
        </p:nvGrpSpPr>
        <p:grpSpPr>
          <a:xfrm>
            <a:off x="7756365" y="2211898"/>
            <a:ext cx="3615311" cy="2067429"/>
            <a:chOff x="14483649" y="40909"/>
            <a:chExt cx="5503664" cy="3147290"/>
          </a:xfrm>
        </p:grpSpPr>
        <p:sp>
          <p:nvSpPr>
            <p:cNvPr id="107" name="Oval 106">
              <a:extLst>
                <a:ext uri="{FF2B5EF4-FFF2-40B4-BE49-F238E27FC236}">
                  <a16:creationId xmlns:a16="http://schemas.microsoft.com/office/drawing/2014/main" id="{03B54F7D-E982-5F48-B5C0-6D401E6E9849}"/>
                </a:ext>
              </a:extLst>
            </p:cNvPr>
            <p:cNvSpPr/>
            <p:nvPr/>
          </p:nvSpPr>
          <p:spPr>
            <a:xfrm>
              <a:off x="16963085" y="2127073"/>
              <a:ext cx="1061126" cy="106112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8" name="Oval 107">
              <a:extLst>
                <a:ext uri="{FF2B5EF4-FFF2-40B4-BE49-F238E27FC236}">
                  <a16:creationId xmlns:a16="http://schemas.microsoft.com/office/drawing/2014/main" id="{740B5F0D-412C-514C-BB28-110A68B6BD32}"/>
                </a:ext>
              </a:extLst>
            </p:cNvPr>
            <p:cNvSpPr/>
            <p:nvPr/>
          </p:nvSpPr>
          <p:spPr>
            <a:xfrm>
              <a:off x="17389174" y="40909"/>
              <a:ext cx="471609" cy="47160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9" name="Oval 108">
              <a:extLst>
                <a:ext uri="{FF2B5EF4-FFF2-40B4-BE49-F238E27FC236}">
                  <a16:creationId xmlns:a16="http://schemas.microsoft.com/office/drawing/2014/main" id="{02059818-1BE8-E347-91E0-F7D87E78CCAF}"/>
                </a:ext>
              </a:extLst>
            </p:cNvPr>
            <p:cNvSpPr/>
            <p:nvPr/>
          </p:nvSpPr>
          <p:spPr>
            <a:xfrm>
              <a:off x="17405727" y="731823"/>
              <a:ext cx="671828" cy="67182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0" name="Oval 109">
              <a:extLst>
                <a:ext uri="{FF2B5EF4-FFF2-40B4-BE49-F238E27FC236}">
                  <a16:creationId xmlns:a16="http://schemas.microsoft.com/office/drawing/2014/main" id="{4A918A5B-3D66-4840-8A8A-07740BF1FB7D}"/>
                </a:ext>
              </a:extLst>
            </p:cNvPr>
            <p:cNvSpPr/>
            <p:nvPr/>
          </p:nvSpPr>
          <p:spPr>
            <a:xfrm>
              <a:off x="18120394" y="1194495"/>
              <a:ext cx="700179" cy="70017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1" name="Oval 110">
              <a:extLst>
                <a:ext uri="{FF2B5EF4-FFF2-40B4-BE49-F238E27FC236}">
                  <a16:creationId xmlns:a16="http://schemas.microsoft.com/office/drawing/2014/main" id="{4108AA27-007B-8140-8FD1-A245A5C1D5F5}"/>
                </a:ext>
              </a:extLst>
            </p:cNvPr>
            <p:cNvSpPr/>
            <p:nvPr/>
          </p:nvSpPr>
          <p:spPr>
            <a:xfrm>
              <a:off x="16266454" y="2112842"/>
              <a:ext cx="380318" cy="38031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2" name="Oval 111">
              <a:extLst>
                <a:ext uri="{FF2B5EF4-FFF2-40B4-BE49-F238E27FC236}">
                  <a16:creationId xmlns:a16="http://schemas.microsoft.com/office/drawing/2014/main" id="{276EE95B-8C9A-F942-918A-C7C8856FF83C}"/>
                </a:ext>
              </a:extLst>
            </p:cNvPr>
            <p:cNvSpPr/>
            <p:nvPr/>
          </p:nvSpPr>
          <p:spPr>
            <a:xfrm>
              <a:off x="15384640" y="1455636"/>
              <a:ext cx="773602" cy="77360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3" name="Oval 112">
              <a:extLst>
                <a:ext uri="{FF2B5EF4-FFF2-40B4-BE49-F238E27FC236}">
                  <a16:creationId xmlns:a16="http://schemas.microsoft.com/office/drawing/2014/main" id="{FFEEEE4B-FD99-9345-8DD2-D4930847B186}"/>
                </a:ext>
              </a:extLst>
            </p:cNvPr>
            <p:cNvSpPr/>
            <p:nvPr/>
          </p:nvSpPr>
          <p:spPr>
            <a:xfrm>
              <a:off x="19515704" y="1980044"/>
              <a:ext cx="471609" cy="47160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114" name="Straight Connector 113">
              <a:extLst>
                <a:ext uri="{FF2B5EF4-FFF2-40B4-BE49-F238E27FC236}">
                  <a16:creationId xmlns:a16="http://schemas.microsoft.com/office/drawing/2014/main" id="{2AD21741-D1B0-CB41-8753-2796E889C111}"/>
                </a:ext>
              </a:extLst>
            </p:cNvPr>
            <p:cNvCxnSpPr>
              <a:cxnSpLocks/>
              <a:stCxn id="108" idx="4"/>
              <a:endCxn id="109" idx="0"/>
            </p:cNvCxnSpPr>
            <p:nvPr/>
          </p:nvCxnSpPr>
          <p:spPr>
            <a:xfrm>
              <a:off x="17624979" y="512518"/>
              <a:ext cx="116662" cy="2193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F6C8A4A-855A-3046-ABA0-406A8807B543}"/>
                </a:ext>
              </a:extLst>
            </p:cNvPr>
            <p:cNvCxnSpPr>
              <a:cxnSpLocks/>
              <a:stCxn id="109" idx="5"/>
              <a:endCxn id="110" idx="2"/>
            </p:cNvCxnSpPr>
            <p:nvPr/>
          </p:nvCxnSpPr>
          <p:spPr>
            <a:xfrm>
              <a:off x="17979168" y="1305264"/>
              <a:ext cx="141226" cy="239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BBAE0AB-D847-E343-85BF-A4A16532866C}"/>
                </a:ext>
              </a:extLst>
            </p:cNvPr>
            <p:cNvCxnSpPr>
              <a:cxnSpLocks/>
              <a:stCxn id="110" idx="3"/>
              <a:endCxn id="107" idx="7"/>
            </p:cNvCxnSpPr>
            <p:nvPr/>
          </p:nvCxnSpPr>
          <p:spPr>
            <a:xfrm flipH="1">
              <a:off x="17868813" y="1792135"/>
              <a:ext cx="354119" cy="4903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EC55C68B-ED71-D34B-B588-67E962C44B90}"/>
                </a:ext>
              </a:extLst>
            </p:cNvPr>
            <p:cNvCxnSpPr>
              <a:cxnSpLocks/>
              <a:stCxn id="111" idx="6"/>
              <a:endCxn id="107" idx="2"/>
            </p:cNvCxnSpPr>
            <p:nvPr/>
          </p:nvCxnSpPr>
          <p:spPr>
            <a:xfrm>
              <a:off x="16646773" y="2303001"/>
              <a:ext cx="316312" cy="354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BFDBF38-7D5C-904A-B450-6B5347075A94}"/>
                </a:ext>
              </a:extLst>
            </p:cNvPr>
            <p:cNvCxnSpPr>
              <a:cxnSpLocks/>
              <a:stCxn id="111" idx="1"/>
              <a:endCxn id="112" idx="5"/>
            </p:cNvCxnSpPr>
            <p:nvPr/>
          </p:nvCxnSpPr>
          <p:spPr>
            <a:xfrm flipH="1" flipV="1">
              <a:off x="16044951" y="2115946"/>
              <a:ext cx="277199" cy="52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2BAE469-36A5-1E4B-AC7C-ED39B84D2BF2}"/>
                </a:ext>
              </a:extLst>
            </p:cNvPr>
            <p:cNvCxnSpPr>
              <a:cxnSpLocks/>
              <a:stCxn id="107" idx="6"/>
              <a:endCxn id="113" idx="2"/>
            </p:cNvCxnSpPr>
            <p:nvPr/>
          </p:nvCxnSpPr>
          <p:spPr>
            <a:xfrm flipV="1">
              <a:off x="18024212" y="2215849"/>
              <a:ext cx="1491493" cy="441788"/>
            </a:xfrm>
            <a:prstGeom prst="line">
              <a:avLst/>
            </a:prstGeom>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AA19BA3F-4B99-8940-B41C-D389875AA119}"/>
                </a:ext>
              </a:extLst>
            </p:cNvPr>
            <p:cNvSpPr/>
            <p:nvPr/>
          </p:nvSpPr>
          <p:spPr>
            <a:xfrm>
              <a:off x="16735299" y="1352244"/>
              <a:ext cx="471609" cy="47160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121" name="Straight Connector 120">
              <a:extLst>
                <a:ext uri="{FF2B5EF4-FFF2-40B4-BE49-F238E27FC236}">
                  <a16:creationId xmlns:a16="http://schemas.microsoft.com/office/drawing/2014/main" id="{50485C78-D780-F849-8B48-E15FC33F1382}"/>
                </a:ext>
              </a:extLst>
            </p:cNvPr>
            <p:cNvCxnSpPr>
              <a:cxnSpLocks/>
              <a:endCxn id="120" idx="5"/>
            </p:cNvCxnSpPr>
            <p:nvPr/>
          </p:nvCxnSpPr>
          <p:spPr>
            <a:xfrm flipH="1" flipV="1">
              <a:off x="17137842" y="1754786"/>
              <a:ext cx="158262" cy="358056"/>
            </a:xfrm>
            <a:prstGeom prst="line">
              <a:avLst/>
            </a:prstGeom>
          </p:spPr>
          <p:style>
            <a:lnRef idx="1">
              <a:schemeClr val="accent1"/>
            </a:lnRef>
            <a:fillRef idx="0">
              <a:schemeClr val="accent1"/>
            </a:fillRef>
            <a:effectRef idx="0">
              <a:schemeClr val="accent1"/>
            </a:effectRef>
            <a:fontRef idx="minor">
              <a:schemeClr val="tx1"/>
            </a:fontRef>
          </p:style>
        </p:cxnSp>
        <p:sp>
          <p:nvSpPr>
            <p:cNvPr id="122" name="Oval 121">
              <a:extLst>
                <a:ext uri="{FF2B5EF4-FFF2-40B4-BE49-F238E27FC236}">
                  <a16:creationId xmlns:a16="http://schemas.microsoft.com/office/drawing/2014/main" id="{D42E536B-77FB-A044-A379-E3AB91EF1784}"/>
                </a:ext>
              </a:extLst>
            </p:cNvPr>
            <p:cNvSpPr/>
            <p:nvPr/>
          </p:nvSpPr>
          <p:spPr>
            <a:xfrm>
              <a:off x="14483649" y="1167846"/>
              <a:ext cx="471609" cy="47160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3" name="Oval 122">
              <a:extLst>
                <a:ext uri="{FF2B5EF4-FFF2-40B4-BE49-F238E27FC236}">
                  <a16:creationId xmlns:a16="http://schemas.microsoft.com/office/drawing/2014/main" id="{2B3645B1-C2B0-A24C-AE43-3C4D4373B0A2}"/>
                </a:ext>
              </a:extLst>
            </p:cNvPr>
            <p:cNvSpPr/>
            <p:nvPr/>
          </p:nvSpPr>
          <p:spPr>
            <a:xfrm>
              <a:off x="14822527" y="492022"/>
              <a:ext cx="471609" cy="47160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124" name="Straight Connector 123">
              <a:extLst>
                <a:ext uri="{FF2B5EF4-FFF2-40B4-BE49-F238E27FC236}">
                  <a16:creationId xmlns:a16="http://schemas.microsoft.com/office/drawing/2014/main" id="{CA09D322-D18F-B34D-B2F4-85B96CA684B5}"/>
                </a:ext>
              </a:extLst>
            </p:cNvPr>
            <p:cNvCxnSpPr>
              <a:cxnSpLocks/>
              <a:stCxn id="123" idx="5"/>
              <a:endCxn id="112" idx="1"/>
            </p:cNvCxnSpPr>
            <p:nvPr/>
          </p:nvCxnSpPr>
          <p:spPr>
            <a:xfrm>
              <a:off x="15225070" y="894566"/>
              <a:ext cx="272861" cy="674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49A8642-F88E-D943-8242-B61FFCCF4F9F}"/>
                </a:ext>
              </a:extLst>
            </p:cNvPr>
            <p:cNvCxnSpPr>
              <a:cxnSpLocks/>
              <a:stCxn id="112" idx="1"/>
              <a:endCxn id="122" idx="5"/>
            </p:cNvCxnSpPr>
            <p:nvPr/>
          </p:nvCxnSpPr>
          <p:spPr>
            <a:xfrm flipH="1">
              <a:off x="14886193" y="1568927"/>
              <a:ext cx="611739" cy="1463"/>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6" name="Oval 125">
            <a:extLst>
              <a:ext uri="{FF2B5EF4-FFF2-40B4-BE49-F238E27FC236}">
                <a16:creationId xmlns:a16="http://schemas.microsoft.com/office/drawing/2014/main" id="{F7F86B5C-2A31-8D4F-B5C3-044947DFC6FC}"/>
              </a:ext>
            </a:extLst>
          </p:cNvPr>
          <p:cNvSpPr/>
          <p:nvPr/>
        </p:nvSpPr>
        <p:spPr>
          <a:xfrm>
            <a:off x="7241765" y="2531641"/>
            <a:ext cx="309796" cy="30979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127" name="Straight Connector 126">
            <a:extLst>
              <a:ext uri="{FF2B5EF4-FFF2-40B4-BE49-F238E27FC236}">
                <a16:creationId xmlns:a16="http://schemas.microsoft.com/office/drawing/2014/main" id="{1C4CDBDB-44B7-4F47-A600-8AEB7E8E647E}"/>
              </a:ext>
            </a:extLst>
          </p:cNvPr>
          <p:cNvCxnSpPr>
            <a:cxnSpLocks/>
            <a:stCxn id="126" idx="4"/>
            <a:endCxn id="112" idx="1"/>
          </p:cNvCxnSpPr>
          <p:nvPr/>
        </p:nvCxnSpPr>
        <p:spPr>
          <a:xfrm>
            <a:off x="7396663" y="2841437"/>
            <a:ext cx="1025976" cy="374203"/>
          </a:xfrm>
          <a:prstGeom prst="line">
            <a:avLst/>
          </a:prstGeom>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0DC165E7-E1FE-5D47-AE93-2B83A44B5EEF}"/>
              </a:ext>
            </a:extLst>
          </p:cNvPr>
          <p:cNvSpPr txBox="1"/>
          <p:nvPr/>
        </p:nvSpPr>
        <p:spPr>
          <a:xfrm>
            <a:off x="3442377" y="3414790"/>
            <a:ext cx="2390980" cy="707886"/>
          </a:xfrm>
          <a:prstGeom prst="rect">
            <a:avLst/>
          </a:prstGeom>
          <a:noFill/>
        </p:spPr>
        <p:txBody>
          <a:bodyPr wrap="square" rtlCol="0">
            <a:spAutoFit/>
          </a:bodyPr>
          <a:lstStyle/>
          <a:p>
            <a:r>
              <a:rPr lang="en-US" sz="4000" b="1" dirty="0">
                <a:solidFill>
                  <a:schemeClr val="bg1">
                    <a:lumMod val="65000"/>
                  </a:schemeClr>
                </a:solidFill>
                <a:latin typeface="+mj-lt"/>
              </a:rPr>
              <a:t>Between</a:t>
            </a:r>
          </a:p>
        </p:txBody>
      </p:sp>
      <p:sp>
        <p:nvSpPr>
          <p:cNvPr id="129" name="Right Arrow 128">
            <a:extLst>
              <a:ext uri="{FF2B5EF4-FFF2-40B4-BE49-F238E27FC236}">
                <a16:creationId xmlns:a16="http://schemas.microsoft.com/office/drawing/2014/main" id="{33FD379D-7567-A649-9437-050DA204CF87}"/>
              </a:ext>
            </a:extLst>
          </p:cNvPr>
          <p:cNvSpPr/>
          <p:nvPr/>
        </p:nvSpPr>
        <p:spPr>
          <a:xfrm rot="11465025">
            <a:off x="2168267" y="3477662"/>
            <a:ext cx="1244553" cy="391465"/>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ight Arrow 129">
            <a:extLst>
              <a:ext uri="{FF2B5EF4-FFF2-40B4-BE49-F238E27FC236}">
                <a16:creationId xmlns:a16="http://schemas.microsoft.com/office/drawing/2014/main" id="{8662891B-FC07-6B43-997D-ECF047D62529}"/>
              </a:ext>
            </a:extLst>
          </p:cNvPr>
          <p:cNvSpPr/>
          <p:nvPr/>
        </p:nvSpPr>
        <p:spPr>
          <a:xfrm rot="21258686">
            <a:off x="5752917" y="3450367"/>
            <a:ext cx="2568617" cy="35893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TextBox 130">
            <a:extLst>
              <a:ext uri="{FF2B5EF4-FFF2-40B4-BE49-F238E27FC236}">
                <a16:creationId xmlns:a16="http://schemas.microsoft.com/office/drawing/2014/main" id="{8D4BC332-A4A3-F849-ABD3-3176D4080D32}"/>
              </a:ext>
            </a:extLst>
          </p:cNvPr>
          <p:cNvSpPr txBox="1"/>
          <p:nvPr/>
        </p:nvSpPr>
        <p:spPr>
          <a:xfrm>
            <a:off x="3442376" y="2504664"/>
            <a:ext cx="1956549" cy="707886"/>
          </a:xfrm>
          <a:prstGeom prst="rect">
            <a:avLst/>
          </a:prstGeom>
          <a:noFill/>
        </p:spPr>
        <p:txBody>
          <a:bodyPr wrap="square" rtlCol="0">
            <a:spAutoFit/>
          </a:bodyPr>
          <a:lstStyle/>
          <a:p>
            <a:r>
              <a:rPr lang="en-US" sz="4000" b="1" dirty="0">
                <a:solidFill>
                  <a:schemeClr val="bg1">
                    <a:lumMod val="65000"/>
                  </a:schemeClr>
                </a:solidFill>
                <a:latin typeface="+mj-lt"/>
              </a:rPr>
              <a:t>Central</a:t>
            </a:r>
          </a:p>
        </p:txBody>
      </p:sp>
      <p:sp>
        <p:nvSpPr>
          <p:cNvPr id="132" name="Right Arrow 131">
            <a:extLst>
              <a:ext uri="{FF2B5EF4-FFF2-40B4-BE49-F238E27FC236}">
                <a16:creationId xmlns:a16="http://schemas.microsoft.com/office/drawing/2014/main" id="{AD73092C-2ED3-3F4D-8367-1F589EFBB268}"/>
              </a:ext>
            </a:extLst>
          </p:cNvPr>
          <p:cNvSpPr/>
          <p:nvPr/>
        </p:nvSpPr>
        <p:spPr>
          <a:xfrm rot="10004738">
            <a:off x="2310216" y="2897967"/>
            <a:ext cx="1092845" cy="38782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1296521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0998"/>
          </a:xfrm>
        </p:spPr>
        <p:txBody>
          <a:bodyPr>
            <a:normAutofit fontScale="90000"/>
          </a:bodyPr>
          <a:lstStyle/>
          <a:p>
            <a:r>
              <a:rPr lang="en-US" dirty="0"/>
              <a:t>Why networks?</a:t>
            </a:r>
          </a:p>
        </p:txBody>
      </p:sp>
      <p:sp>
        <p:nvSpPr>
          <p:cNvPr id="3" name="Content Placeholder 2"/>
          <p:cNvSpPr>
            <a:spLocks noGrp="1"/>
          </p:cNvSpPr>
          <p:nvPr>
            <p:ph idx="1"/>
          </p:nvPr>
        </p:nvSpPr>
        <p:spPr>
          <a:xfrm>
            <a:off x="838200" y="1371600"/>
            <a:ext cx="10515600" cy="4386648"/>
          </a:xfrm>
        </p:spPr>
        <p:txBody>
          <a:bodyPr>
            <a:normAutofit/>
          </a:bodyPr>
          <a:lstStyle/>
          <a:p>
            <a:r>
              <a:rPr lang="en-US" b="1" dirty="0"/>
              <a:t>Each year, we double the sum total of data produced throughout history</a:t>
            </a:r>
          </a:p>
          <a:p>
            <a:r>
              <a:rPr lang="en-US" b="1" dirty="0"/>
              <a:t>Sifting through the noise to find desired data has grown as a valued skill</a:t>
            </a:r>
          </a:p>
          <a:p>
            <a:endParaRPr lang="en-US" b="1" dirty="0"/>
          </a:p>
          <a:p>
            <a:r>
              <a:rPr lang="en-US" b="1" dirty="0"/>
              <a:t>Scholars have acquired a disciplinary framework to contextualize new data</a:t>
            </a:r>
          </a:p>
          <a:p>
            <a:r>
              <a:rPr lang="en-US" b="1" dirty="0"/>
              <a:t>Students need help to see how a small part they study fits into a larger whole</a:t>
            </a:r>
          </a:p>
          <a:p>
            <a:endParaRPr lang="en-US" b="1" dirty="0"/>
          </a:p>
          <a:p>
            <a:r>
              <a:rPr lang="en-US" b="1" dirty="0"/>
              <a:t>Network analysis allows students to process data into a shared visualization</a:t>
            </a:r>
          </a:p>
          <a:p>
            <a:r>
              <a:rPr lang="en-US" b="1" dirty="0"/>
              <a:t>Each group of students works on a different part but contributes to the whole</a:t>
            </a:r>
          </a:p>
          <a:p>
            <a:endParaRPr lang="en-US" dirty="0"/>
          </a:p>
        </p:txBody>
      </p:sp>
    </p:spTree>
    <p:extLst>
      <p:ext uri="{BB962C8B-B14F-4D97-AF65-F5344CB8AC3E}">
        <p14:creationId xmlns:p14="http://schemas.microsoft.com/office/powerpoint/2010/main" val="587777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a:extLst>
              <a:ext uri="{FF2B5EF4-FFF2-40B4-BE49-F238E27FC236}">
                <a16:creationId xmlns:a16="http://schemas.microsoft.com/office/drawing/2014/main" id="{F430C16F-742F-A64B-A6B9-E0B18F9CFA6E}"/>
              </a:ext>
            </a:extLst>
          </p:cNvPr>
          <p:cNvGraphicFramePr>
            <a:graphicFrameLocks/>
          </p:cNvGraphicFramePr>
          <p:nvPr>
            <p:extLst>
              <p:ext uri="{D42A27DB-BD31-4B8C-83A1-F6EECF244321}">
                <p14:modId xmlns:p14="http://schemas.microsoft.com/office/powerpoint/2010/main" val="2861095881"/>
              </p:ext>
            </p:extLst>
          </p:nvPr>
        </p:nvGraphicFramePr>
        <p:xfrm>
          <a:off x="887110" y="1710003"/>
          <a:ext cx="4710546" cy="4023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38200" y="365126"/>
            <a:ext cx="10515600" cy="607890"/>
          </a:xfrm>
        </p:spPr>
        <p:txBody>
          <a:bodyPr>
            <a:noAutofit/>
          </a:bodyPr>
          <a:lstStyle/>
          <a:p>
            <a:r>
              <a:rPr lang="en-US" sz="3600" dirty="0"/>
              <a:t>A Network = a historical framework</a:t>
            </a:r>
          </a:p>
        </p:txBody>
      </p:sp>
      <p:graphicFrame>
        <p:nvGraphicFramePr>
          <p:cNvPr id="101" name="Content Placeholder 3">
            <a:extLst>
              <a:ext uri="{FF2B5EF4-FFF2-40B4-BE49-F238E27FC236}">
                <a16:creationId xmlns:a16="http://schemas.microsoft.com/office/drawing/2014/main" id="{9EFE36FA-D264-5A41-A2F6-1448952272F3}"/>
              </a:ext>
            </a:extLst>
          </p:cNvPr>
          <p:cNvGraphicFramePr>
            <a:graphicFrameLocks noGrp="1"/>
          </p:cNvGraphicFramePr>
          <p:nvPr>
            <p:ph idx="1"/>
            <p:extLst>
              <p:ext uri="{D42A27DB-BD31-4B8C-83A1-F6EECF244321}">
                <p14:modId xmlns:p14="http://schemas.microsoft.com/office/powerpoint/2010/main" val="914671956"/>
              </p:ext>
            </p:extLst>
          </p:nvPr>
        </p:nvGraphicFramePr>
        <p:xfrm>
          <a:off x="6594345" y="1718988"/>
          <a:ext cx="4709824" cy="40235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1535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1"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5809" y="261539"/>
            <a:ext cx="9481923" cy="605970"/>
          </a:xfrm>
        </p:spPr>
        <p:txBody>
          <a:bodyPr>
            <a:noAutofit/>
          </a:bodyPr>
          <a:lstStyle/>
          <a:p>
            <a:r>
              <a:rPr lang="en-US" sz="2900" dirty="0"/>
              <a:t>Network Graphs from previous classes</a:t>
            </a:r>
          </a:p>
        </p:txBody>
      </p:sp>
      <p:graphicFrame>
        <p:nvGraphicFramePr>
          <p:cNvPr id="10" name="Diagram 9"/>
          <p:cNvGraphicFramePr/>
          <p:nvPr>
            <p:extLst>
              <p:ext uri="{D42A27DB-BD31-4B8C-83A1-F6EECF244321}">
                <p14:modId xmlns:p14="http://schemas.microsoft.com/office/powerpoint/2010/main" val="4088595924"/>
              </p:ext>
            </p:extLst>
          </p:nvPr>
        </p:nvGraphicFramePr>
        <p:xfrm>
          <a:off x="786632" y="1688756"/>
          <a:ext cx="1084266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1F645599-C49D-7F43-B66B-732872250B0C}"/>
              </a:ext>
            </a:extLst>
          </p:cNvPr>
          <p:cNvSpPr txBox="1"/>
          <p:nvPr/>
        </p:nvSpPr>
        <p:spPr>
          <a:xfrm>
            <a:off x="1384742" y="1567895"/>
            <a:ext cx="10514181" cy="4154984"/>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spc="150" dirty="0"/>
              <a:t>Plague in Honolulu, Hawaii, 1900–1901</a:t>
            </a:r>
          </a:p>
          <a:p>
            <a:pPr marL="800100" lvl="1" indent="-342900">
              <a:buFont typeface="Arial" panose="020B0604020202020204" pitchFamily="34" charset="0"/>
              <a:buChar char="•"/>
            </a:pPr>
            <a:r>
              <a:rPr lang="en-US" sz="2400" spc="150" dirty="0">
                <a:hlinkClick r:id="rId8"/>
              </a:rPr>
              <a:t>https://dighist.indiana.edu/networks/?dataset=2020_PlagueAndFire#/</a:t>
            </a:r>
            <a:endParaRPr lang="en-US" sz="2400" spc="150" dirty="0"/>
          </a:p>
          <a:p>
            <a:pPr marL="800100" lvl="1" indent="-342900">
              <a:buFont typeface="Arial" panose="020B0604020202020204" pitchFamily="34" charset="0"/>
              <a:buChar char="•"/>
            </a:pPr>
            <a:endParaRPr lang="en-US" sz="2400" spc="150" dirty="0"/>
          </a:p>
          <a:p>
            <a:pPr lvl="1"/>
            <a:endParaRPr lang="en-US" sz="2400" spc="150" dirty="0"/>
          </a:p>
          <a:p>
            <a:pPr marL="342900" indent="-342900">
              <a:buFont typeface="Arial" panose="020B0604020202020204" pitchFamily="34" charset="0"/>
              <a:buChar char="•"/>
            </a:pPr>
            <a:r>
              <a:rPr lang="en-US" sz="2400" spc="150" dirty="0"/>
              <a:t>Early Roman Imperial History</a:t>
            </a:r>
          </a:p>
          <a:p>
            <a:pPr marL="800100" lvl="1" indent="-342900">
              <a:buFont typeface="Arial" panose="020B0604020202020204" pitchFamily="34" charset="0"/>
              <a:buChar char="•"/>
            </a:pPr>
            <a:r>
              <a:rPr lang="en-US" sz="2400" spc="150" dirty="0">
                <a:hlinkClick r:id="rId9"/>
              </a:rPr>
              <a:t>https://netcreate.org/networks/</a:t>
            </a:r>
            <a:endParaRPr lang="en-US" sz="2400" spc="150" dirty="0"/>
          </a:p>
          <a:p>
            <a:pPr marL="800100" lvl="1" indent="-342900">
              <a:buFont typeface="Arial" panose="020B0604020202020204" pitchFamily="34" charset="0"/>
              <a:buChar char="•"/>
            </a:pPr>
            <a:r>
              <a:rPr lang="en-US" sz="2400" spc="150" dirty="0"/>
              <a:t>Features one original network made by students</a:t>
            </a:r>
          </a:p>
          <a:p>
            <a:pPr marL="1257300" lvl="2" indent="-342900">
              <a:buFont typeface="Arial" panose="020B0604020202020204" pitchFamily="34" charset="0"/>
              <a:buChar char="•"/>
            </a:pPr>
            <a:r>
              <a:rPr lang="en-US" sz="2400" spc="150" dirty="0"/>
              <a:t>…and quick modifications we made to show</a:t>
            </a:r>
          </a:p>
          <a:p>
            <a:pPr marL="1714500" lvl="3" indent="-342900">
              <a:buFont typeface="Arial" panose="020B0604020202020204" pitchFamily="34" charset="0"/>
              <a:buChar char="•"/>
            </a:pPr>
            <a:r>
              <a:rPr lang="en-US" sz="2400" spc="150" dirty="0"/>
              <a:t>Gender distinctions</a:t>
            </a:r>
          </a:p>
          <a:p>
            <a:pPr marL="1714500" lvl="3" indent="-342900">
              <a:buFont typeface="Arial" panose="020B0604020202020204" pitchFamily="34" charset="0"/>
              <a:buChar char="•"/>
            </a:pPr>
            <a:r>
              <a:rPr lang="en-US" sz="2400" spc="150" dirty="0"/>
              <a:t>Factions</a:t>
            </a:r>
          </a:p>
          <a:p>
            <a:pPr marL="1714500" lvl="3" indent="-342900">
              <a:buFont typeface="Arial" panose="020B0604020202020204" pitchFamily="34" charset="0"/>
              <a:buChar char="•"/>
            </a:pPr>
            <a:endParaRPr lang="en-US" sz="2400" spc="150" dirty="0"/>
          </a:p>
        </p:txBody>
      </p:sp>
    </p:spTree>
    <p:extLst>
      <p:ext uri="{BB962C8B-B14F-4D97-AF65-F5344CB8AC3E}">
        <p14:creationId xmlns:p14="http://schemas.microsoft.com/office/powerpoint/2010/main" val="2355453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1">
            <a:extLst>
              <a:ext uri="{FF2B5EF4-FFF2-40B4-BE49-F238E27FC236}">
                <a16:creationId xmlns:a16="http://schemas.microsoft.com/office/drawing/2014/main" id="{984DAA52-F8AC-A849-BBED-EB7F67CFAC26}"/>
              </a:ext>
            </a:extLst>
          </p:cNvPr>
          <p:cNvSpPr txBox="1">
            <a:spLocks/>
          </p:cNvSpPr>
          <p:nvPr/>
        </p:nvSpPr>
        <p:spPr>
          <a:xfrm>
            <a:off x="838200" y="365125"/>
            <a:ext cx="9720072" cy="6071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spc="300" baseline="0">
                <a:solidFill>
                  <a:schemeClr val="tx1"/>
                </a:solidFill>
                <a:latin typeface="+mj-lt"/>
                <a:ea typeface="+mj-ea"/>
                <a:cs typeface="+mj-cs"/>
              </a:defRPr>
            </a:lvl1pPr>
          </a:lstStyle>
          <a:p>
            <a:r>
              <a:rPr lang="en-US" sz="3600" dirty="0"/>
              <a:t>Network analysis Primary </a:t>
            </a:r>
            <a:r>
              <a:rPr lang="en-US" sz="3600" dirty="0" err="1"/>
              <a:t>vocaB</a:t>
            </a:r>
            <a:endParaRPr lang="en-US" sz="3600" dirty="0"/>
          </a:p>
        </p:txBody>
      </p:sp>
      <p:sp>
        <p:nvSpPr>
          <p:cNvPr id="75" name="Content Placeholder 4">
            <a:extLst>
              <a:ext uri="{FF2B5EF4-FFF2-40B4-BE49-F238E27FC236}">
                <a16:creationId xmlns:a16="http://schemas.microsoft.com/office/drawing/2014/main" id="{E6F5E11D-F747-2C4B-ADEE-0148A318F310}"/>
              </a:ext>
            </a:extLst>
          </p:cNvPr>
          <p:cNvSpPr txBox="1">
            <a:spLocks/>
          </p:cNvSpPr>
          <p:nvPr/>
        </p:nvSpPr>
        <p:spPr>
          <a:xfrm>
            <a:off x="838200" y="1293850"/>
            <a:ext cx="3711888" cy="483576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NODE</a:t>
            </a:r>
            <a:r>
              <a:rPr lang="en-US" dirty="0"/>
              <a:t>: A still subject or object</a:t>
            </a:r>
          </a:p>
          <a:p>
            <a:pPr lvl="1"/>
            <a:r>
              <a:rPr lang="en-US" dirty="0"/>
              <a:t>One person, or group, or institution, or place, or…</a:t>
            </a:r>
          </a:p>
          <a:p>
            <a:pPr lvl="1"/>
            <a:r>
              <a:rPr lang="en-US" dirty="0"/>
              <a:t>Something that needs no movement to exist</a:t>
            </a:r>
          </a:p>
          <a:p>
            <a:pPr lvl="1"/>
            <a:r>
              <a:rPr lang="en-US" dirty="0"/>
              <a:t>Connect to one another through relationships…</a:t>
            </a:r>
          </a:p>
          <a:p>
            <a:r>
              <a:rPr lang="en-US" b="1" dirty="0"/>
              <a:t>EDGE</a:t>
            </a:r>
            <a:r>
              <a:rPr lang="en-US" dirty="0"/>
              <a:t>: a mobile relationship</a:t>
            </a:r>
          </a:p>
          <a:p>
            <a:pPr lvl="1"/>
            <a:r>
              <a:rPr lang="en-US" dirty="0"/>
              <a:t>An action verb describing the connection between the nodes you are considering</a:t>
            </a:r>
          </a:p>
          <a:p>
            <a:pPr lvl="1"/>
            <a:r>
              <a:rPr lang="en-US" dirty="0"/>
              <a:t>An inter-action that notes </a:t>
            </a:r>
            <a:r>
              <a:rPr lang="en-US" i="1" dirty="0"/>
              <a:t>how</a:t>
            </a:r>
            <a:r>
              <a:rPr lang="en-US" dirty="0"/>
              <a:t> one of the nodes moves to act in a way that affects another node</a:t>
            </a:r>
          </a:p>
          <a:p>
            <a:r>
              <a:rPr lang="en-US" sz="2900" b="1" dirty="0"/>
              <a:t>EGO</a:t>
            </a:r>
            <a:r>
              <a:rPr lang="en-US" sz="2900" dirty="0"/>
              <a:t>: your shifting focus in the network</a:t>
            </a:r>
          </a:p>
          <a:p>
            <a:pPr lvl="1"/>
            <a:r>
              <a:rPr lang="en-US" dirty="0"/>
              <a:t>The node you’re interested in</a:t>
            </a:r>
          </a:p>
          <a:p>
            <a:pPr lvl="1"/>
            <a:r>
              <a:rPr lang="en-US" dirty="0"/>
              <a:t>The connections that node possesses</a:t>
            </a:r>
          </a:p>
        </p:txBody>
      </p:sp>
      <p:sp>
        <p:nvSpPr>
          <p:cNvPr id="76" name="Oval 75">
            <a:extLst>
              <a:ext uri="{FF2B5EF4-FFF2-40B4-BE49-F238E27FC236}">
                <a16:creationId xmlns:a16="http://schemas.microsoft.com/office/drawing/2014/main" id="{C8A7C675-A8EC-3843-932E-F68A30D613D7}"/>
              </a:ext>
            </a:extLst>
          </p:cNvPr>
          <p:cNvSpPr/>
          <p:nvPr/>
        </p:nvSpPr>
        <p:spPr>
          <a:xfrm>
            <a:off x="7897368" y="2836000"/>
            <a:ext cx="1243584" cy="13679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7" name="TextBox 76">
            <a:extLst>
              <a:ext uri="{FF2B5EF4-FFF2-40B4-BE49-F238E27FC236}">
                <a16:creationId xmlns:a16="http://schemas.microsoft.com/office/drawing/2014/main" id="{E07507E5-B89F-5E40-8F9D-F47A219BBE3C}"/>
              </a:ext>
            </a:extLst>
          </p:cNvPr>
          <p:cNvSpPr txBox="1"/>
          <p:nvPr/>
        </p:nvSpPr>
        <p:spPr>
          <a:xfrm>
            <a:off x="7470393" y="3284254"/>
            <a:ext cx="2571663" cy="914097"/>
          </a:xfrm>
          <a:prstGeom prst="rect">
            <a:avLst/>
          </a:prstGeom>
          <a:noFill/>
        </p:spPr>
        <p:txBody>
          <a:bodyPr wrap="square" rtlCol="0">
            <a:spAutoFit/>
          </a:bodyPr>
          <a:lstStyle/>
          <a:p>
            <a:r>
              <a:rPr lang="en-US" sz="2400" dirty="0">
                <a:latin typeface="+mj-lt"/>
              </a:rPr>
              <a:t>King George III</a:t>
            </a:r>
          </a:p>
          <a:p>
            <a:endParaRPr lang="en-US" sz="2400" dirty="0">
              <a:latin typeface="+mj-lt"/>
            </a:endParaRPr>
          </a:p>
        </p:txBody>
      </p:sp>
      <p:sp>
        <p:nvSpPr>
          <p:cNvPr id="78" name="Oval 77">
            <a:extLst>
              <a:ext uri="{FF2B5EF4-FFF2-40B4-BE49-F238E27FC236}">
                <a16:creationId xmlns:a16="http://schemas.microsoft.com/office/drawing/2014/main" id="{B79293D9-97E9-334D-BC9D-B6FCDB8FA42C}"/>
              </a:ext>
            </a:extLst>
          </p:cNvPr>
          <p:cNvSpPr/>
          <p:nvPr/>
        </p:nvSpPr>
        <p:spPr>
          <a:xfrm>
            <a:off x="6775364" y="1751979"/>
            <a:ext cx="612648" cy="6739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9" name="Oval 78">
            <a:extLst>
              <a:ext uri="{FF2B5EF4-FFF2-40B4-BE49-F238E27FC236}">
                <a16:creationId xmlns:a16="http://schemas.microsoft.com/office/drawing/2014/main" id="{F303A2D3-AD83-DC4F-A3F5-F61AA3CE5072}"/>
              </a:ext>
            </a:extLst>
          </p:cNvPr>
          <p:cNvSpPr/>
          <p:nvPr/>
        </p:nvSpPr>
        <p:spPr>
          <a:xfrm>
            <a:off x="8079487" y="1636950"/>
            <a:ext cx="872744" cy="9600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0" name="Oval 79">
            <a:extLst>
              <a:ext uri="{FF2B5EF4-FFF2-40B4-BE49-F238E27FC236}">
                <a16:creationId xmlns:a16="http://schemas.microsoft.com/office/drawing/2014/main" id="{4B7E91C7-636F-9544-B5C0-E4838FDBD423}"/>
              </a:ext>
            </a:extLst>
          </p:cNvPr>
          <p:cNvSpPr/>
          <p:nvPr/>
        </p:nvSpPr>
        <p:spPr>
          <a:xfrm>
            <a:off x="9285308" y="1565209"/>
            <a:ext cx="909574" cy="10005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1" name="Oval 80">
            <a:extLst>
              <a:ext uri="{FF2B5EF4-FFF2-40B4-BE49-F238E27FC236}">
                <a16:creationId xmlns:a16="http://schemas.microsoft.com/office/drawing/2014/main" id="{58E0360A-FBB5-C646-9B7E-340A0FD840C3}"/>
              </a:ext>
            </a:extLst>
          </p:cNvPr>
          <p:cNvSpPr/>
          <p:nvPr/>
        </p:nvSpPr>
        <p:spPr>
          <a:xfrm>
            <a:off x="10879001" y="1083410"/>
            <a:ext cx="612648" cy="6739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2" name="Oval 81">
            <a:extLst>
              <a:ext uri="{FF2B5EF4-FFF2-40B4-BE49-F238E27FC236}">
                <a16:creationId xmlns:a16="http://schemas.microsoft.com/office/drawing/2014/main" id="{6345CCE1-F1BC-A342-A71F-75E940D750A2}"/>
              </a:ext>
            </a:extLst>
          </p:cNvPr>
          <p:cNvSpPr/>
          <p:nvPr/>
        </p:nvSpPr>
        <p:spPr>
          <a:xfrm>
            <a:off x="6836185" y="3804807"/>
            <a:ext cx="612648" cy="6739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3" name="Oval 82">
            <a:extLst>
              <a:ext uri="{FF2B5EF4-FFF2-40B4-BE49-F238E27FC236}">
                <a16:creationId xmlns:a16="http://schemas.microsoft.com/office/drawing/2014/main" id="{6596B09D-A2B7-6245-9750-AB7BEA885C16}"/>
              </a:ext>
            </a:extLst>
          </p:cNvPr>
          <p:cNvSpPr/>
          <p:nvPr/>
        </p:nvSpPr>
        <p:spPr>
          <a:xfrm>
            <a:off x="6132576" y="4621475"/>
            <a:ext cx="612648" cy="6739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4" name="Oval 83">
            <a:extLst>
              <a:ext uri="{FF2B5EF4-FFF2-40B4-BE49-F238E27FC236}">
                <a16:creationId xmlns:a16="http://schemas.microsoft.com/office/drawing/2014/main" id="{D40EEC40-BAD6-3347-9B92-94B594C47809}"/>
              </a:ext>
            </a:extLst>
          </p:cNvPr>
          <p:cNvSpPr/>
          <p:nvPr/>
        </p:nvSpPr>
        <p:spPr>
          <a:xfrm>
            <a:off x="8202070" y="4760691"/>
            <a:ext cx="612648" cy="6739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85" name="Straight Connector 84">
            <a:extLst>
              <a:ext uri="{FF2B5EF4-FFF2-40B4-BE49-F238E27FC236}">
                <a16:creationId xmlns:a16="http://schemas.microsoft.com/office/drawing/2014/main" id="{00B41589-4F02-3D4D-8A8F-5560327767E7}"/>
              </a:ext>
            </a:extLst>
          </p:cNvPr>
          <p:cNvCxnSpPr>
            <a:cxnSpLocks/>
            <a:stCxn id="76" idx="1"/>
            <a:endCxn id="78" idx="5"/>
          </p:cNvCxnSpPr>
          <p:nvPr/>
        </p:nvCxnSpPr>
        <p:spPr>
          <a:xfrm flipH="1" flipV="1">
            <a:off x="7298292" y="2327200"/>
            <a:ext cx="781195" cy="70913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0B98F19-2708-0F42-BA64-4EA8DACCE820}"/>
              </a:ext>
            </a:extLst>
          </p:cNvPr>
          <p:cNvCxnSpPr>
            <a:cxnSpLocks/>
            <a:stCxn id="78" idx="6"/>
            <a:endCxn id="79" idx="2"/>
          </p:cNvCxnSpPr>
          <p:nvPr/>
        </p:nvCxnSpPr>
        <p:spPr>
          <a:xfrm>
            <a:off x="7388012" y="2088936"/>
            <a:ext cx="691475" cy="2802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F07B8DD-71C3-EA47-97E7-31B186FEE807}"/>
              </a:ext>
            </a:extLst>
          </p:cNvPr>
          <p:cNvCxnSpPr>
            <a:cxnSpLocks/>
            <a:stCxn id="79" idx="4"/>
            <a:endCxn id="76" idx="0"/>
          </p:cNvCxnSpPr>
          <p:nvPr/>
        </p:nvCxnSpPr>
        <p:spPr>
          <a:xfrm>
            <a:off x="8515859" y="2596968"/>
            <a:ext cx="3301" cy="239032"/>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2D7B536-D3B4-4548-B350-E7547E08A3E4}"/>
              </a:ext>
            </a:extLst>
          </p:cNvPr>
          <p:cNvCxnSpPr>
            <a:cxnSpLocks/>
            <a:stCxn id="79" idx="6"/>
            <a:endCxn id="80" idx="2"/>
          </p:cNvCxnSpPr>
          <p:nvPr/>
        </p:nvCxnSpPr>
        <p:spPr>
          <a:xfrm flipV="1">
            <a:off x="8952231" y="2065475"/>
            <a:ext cx="333077" cy="514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B44A213-552C-2E41-9FAD-A9044D25D1FA}"/>
              </a:ext>
            </a:extLst>
          </p:cNvPr>
          <p:cNvCxnSpPr>
            <a:cxnSpLocks/>
            <a:stCxn id="80" idx="7"/>
            <a:endCxn id="81" idx="3"/>
          </p:cNvCxnSpPr>
          <p:nvPr/>
        </p:nvCxnSpPr>
        <p:spPr>
          <a:xfrm flipV="1">
            <a:off x="10061678" y="1658631"/>
            <a:ext cx="907043" cy="5310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04AEA5B-D90B-7840-8370-46CC96AE7B48}"/>
              </a:ext>
            </a:extLst>
          </p:cNvPr>
          <p:cNvCxnSpPr>
            <a:cxnSpLocks/>
            <a:stCxn id="80" idx="3"/>
            <a:endCxn id="76" idx="7"/>
          </p:cNvCxnSpPr>
          <p:nvPr/>
        </p:nvCxnSpPr>
        <p:spPr>
          <a:xfrm flipH="1">
            <a:off x="8958833" y="2419216"/>
            <a:ext cx="459679" cy="61711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64922F0-AA6F-2749-B22E-787F70979601}"/>
              </a:ext>
            </a:extLst>
          </p:cNvPr>
          <p:cNvCxnSpPr>
            <a:stCxn id="82" idx="7"/>
            <a:endCxn id="76" idx="2"/>
          </p:cNvCxnSpPr>
          <p:nvPr/>
        </p:nvCxnSpPr>
        <p:spPr>
          <a:xfrm flipV="1">
            <a:off x="7359113" y="3519971"/>
            <a:ext cx="538255" cy="38352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C2C2085-5680-0F4D-955D-EE9F4F27CC84}"/>
              </a:ext>
            </a:extLst>
          </p:cNvPr>
          <p:cNvCxnSpPr>
            <a:stCxn id="82" idx="3"/>
            <a:endCxn id="83" idx="7"/>
          </p:cNvCxnSpPr>
          <p:nvPr/>
        </p:nvCxnSpPr>
        <p:spPr>
          <a:xfrm flipH="1">
            <a:off x="6655504" y="4380028"/>
            <a:ext cx="270401" cy="34013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2BEAADA-38C6-2D4F-A8C7-94D776244010}"/>
              </a:ext>
            </a:extLst>
          </p:cNvPr>
          <p:cNvCxnSpPr>
            <a:cxnSpLocks/>
            <a:stCxn id="76" idx="4"/>
            <a:endCxn id="84" idx="0"/>
          </p:cNvCxnSpPr>
          <p:nvPr/>
        </p:nvCxnSpPr>
        <p:spPr>
          <a:xfrm flipH="1">
            <a:off x="8508394" y="4203942"/>
            <a:ext cx="10766" cy="55674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20F07F4F-54C4-DA4A-A415-372E3A05834C}"/>
              </a:ext>
            </a:extLst>
          </p:cNvPr>
          <p:cNvSpPr txBox="1"/>
          <p:nvPr/>
        </p:nvSpPr>
        <p:spPr>
          <a:xfrm>
            <a:off x="4870818" y="1645193"/>
            <a:ext cx="1505262" cy="778675"/>
          </a:xfrm>
          <a:prstGeom prst="rect">
            <a:avLst/>
          </a:prstGeom>
          <a:noFill/>
        </p:spPr>
        <p:txBody>
          <a:bodyPr wrap="square" rtlCol="0">
            <a:spAutoFit/>
          </a:bodyPr>
          <a:lstStyle/>
          <a:p>
            <a:r>
              <a:rPr lang="en-US" sz="4000" b="1" dirty="0">
                <a:solidFill>
                  <a:schemeClr val="bg1">
                    <a:lumMod val="65000"/>
                  </a:schemeClr>
                </a:solidFill>
                <a:latin typeface="+mj-lt"/>
              </a:rPr>
              <a:t>Node</a:t>
            </a:r>
          </a:p>
        </p:txBody>
      </p:sp>
      <p:sp>
        <p:nvSpPr>
          <p:cNvPr id="95" name="Right Arrow 94">
            <a:extLst>
              <a:ext uri="{FF2B5EF4-FFF2-40B4-BE49-F238E27FC236}">
                <a16:creationId xmlns:a16="http://schemas.microsoft.com/office/drawing/2014/main" id="{1DBCCF4D-A98F-5C47-889D-01DB2A3D712F}"/>
              </a:ext>
            </a:extLst>
          </p:cNvPr>
          <p:cNvSpPr/>
          <p:nvPr/>
        </p:nvSpPr>
        <p:spPr>
          <a:xfrm>
            <a:off x="6324266" y="1815340"/>
            <a:ext cx="343213" cy="50026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TextBox 95">
            <a:extLst>
              <a:ext uri="{FF2B5EF4-FFF2-40B4-BE49-F238E27FC236}">
                <a16:creationId xmlns:a16="http://schemas.microsoft.com/office/drawing/2014/main" id="{2A46A150-DAF3-5B4C-82C9-E2205A982059}"/>
              </a:ext>
            </a:extLst>
          </p:cNvPr>
          <p:cNvSpPr txBox="1"/>
          <p:nvPr/>
        </p:nvSpPr>
        <p:spPr>
          <a:xfrm>
            <a:off x="9031322" y="4108993"/>
            <a:ext cx="1374695" cy="778675"/>
          </a:xfrm>
          <a:prstGeom prst="rect">
            <a:avLst/>
          </a:prstGeom>
          <a:noFill/>
        </p:spPr>
        <p:txBody>
          <a:bodyPr wrap="square" rtlCol="0">
            <a:spAutoFit/>
          </a:bodyPr>
          <a:lstStyle/>
          <a:p>
            <a:r>
              <a:rPr lang="en-US" sz="4000" b="1" dirty="0">
                <a:solidFill>
                  <a:schemeClr val="bg1">
                    <a:lumMod val="65000"/>
                  </a:schemeClr>
                </a:solidFill>
                <a:latin typeface="+mj-lt"/>
              </a:rPr>
              <a:t>Edge</a:t>
            </a:r>
          </a:p>
        </p:txBody>
      </p:sp>
      <p:sp>
        <p:nvSpPr>
          <p:cNvPr id="97" name="Right Arrow 96">
            <a:extLst>
              <a:ext uri="{FF2B5EF4-FFF2-40B4-BE49-F238E27FC236}">
                <a16:creationId xmlns:a16="http://schemas.microsoft.com/office/drawing/2014/main" id="{11DAC6B9-C926-2143-BF0A-7238E24EE66E}"/>
              </a:ext>
            </a:extLst>
          </p:cNvPr>
          <p:cNvSpPr/>
          <p:nvPr/>
        </p:nvSpPr>
        <p:spPr>
          <a:xfrm rot="10800000">
            <a:off x="8621713" y="4264300"/>
            <a:ext cx="343213" cy="50026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TextBox 97">
            <a:extLst>
              <a:ext uri="{FF2B5EF4-FFF2-40B4-BE49-F238E27FC236}">
                <a16:creationId xmlns:a16="http://schemas.microsoft.com/office/drawing/2014/main" id="{CDD6DD74-7D30-304A-A3DF-510F6563FFE2}"/>
              </a:ext>
            </a:extLst>
          </p:cNvPr>
          <p:cNvSpPr txBox="1"/>
          <p:nvPr/>
        </p:nvSpPr>
        <p:spPr>
          <a:xfrm>
            <a:off x="10466422" y="3067593"/>
            <a:ext cx="1105321" cy="778675"/>
          </a:xfrm>
          <a:prstGeom prst="rect">
            <a:avLst/>
          </a:prstGeom>
          <a:noFill/>
        </p:spPr>
        <p:txBody>
          <a:bodyPr wrap="square" rtlCol="0">
            <a:spAutoFit/>
          </a:bodyPr>
          <a:lstStyle/>
          <a:p>
            <a:r>
              <a:rPr lang="en-US" sz="4000" b="1" dirty="0">
                <a:solidFill>
                  <a:schemeClr val="bg1">
                    <a:lumMod val="65000"/>
                  </a:schemeClr>
                </a:solidFill>
                <a:latin typeface="+mj-lt"/>
              </a:rPr>
              <a:t>Ego</a:t>
            </a:r>
          </a:p>
        </p:txBody>
      </p:sp>
      <p:sp>
        <p:nvSpPr>
          <p:cNvPr id="99" name="Right Arrow 98">
            <a:extLst>
              <a:ext uri="{FF2B5EF4-FFF2-40B4-BE49-F238E27FC236}">
                <a16:creationId xmlns:a16="http://schemas.microsoft.com/office/drawing/2014/main" id="{273D8CAE-6367-F04F-91ED-34368FA29DCE}"/>
              </a:ext>
            </a:extLst>
          </p:cNvPr>
          <p:cNvSpPr/>
          <p:nvPr/>
        </p:nvSpPr>
        <p:spPr>
          <a:xfrm rot="10800000">
            <a:off x="10056813" y="3222900"/>
            <a:ext cx="343213" cy="500266"/>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Oval 99">
            <a:extLst>
              <a:ext uri="{FF2B5EF4-FFF2-40B4-BE49-F238E27FC236}">
                <a16:creationId xmlns:a16="http://schemas.microsoft.com/office/drawing/2014/main" id="{C7F13F37-6477-F448-B20D-DFB471018DC6}"/>
              </a:ext>
            </a:extLst>
          </p:cNvPr>
          <p:cNvSpPr/>
          <p:nvPr/>
        </p:nvSpPr>
        <p:spPr>
          <a:xfrm>
            <a:off x="6677064" y="2804301"/>
            <a:ext cx="612648" cy="6739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101" name="Straight Connector 100">
            <a:extLst>
              <a:ext uri="{FF2B5EF4-FFF2-40B4-BE49-F238E27FC236}">
                <a16:creationId xmlns:a16="http://schemas.microsoft.com/office/drawing/2014/main" id="{AE083B8F-402D-9C4E-B9B7-118DE9A0FDE3}"/>
              </a:ext>
            </a:extLst>
          </p:cNvPr>
          <p:cNvCxnSpPr>
            <a:cxnSpLocks/>
            <a:endCxn id="100" idx="6"/>
          </p:cNvCxnSpPr>
          <p:nvPr/>
        </p:nvCxnSpPr>
        <p:spPr>
          <a:xfrm flipH="1" flipV="1">
            <a:off x="7289712" y="3141258"/>
            <a:ext cx="658930" cy="10543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7A322AAF-AAB2-044E-953D-1D2C916C318C}"/>
              </a:ext>
            </a:extLst>
          </p:cNvPr>
          <p:cNvSpPr/>
          <p:nvPr/>
        </p:nvSpPr>
        <p:spPr>
          <a:xfrm>
            <a:off x="10229991" y="4711195"/>
            <a:ext cx="612648" cy="6739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3" name="Oval 102">
            <a:extLst>
              <a:ext uri="{FF2B5EF4-FFF2-40B4-BE49-F238E27FC236}">
                <a16:creationId xmlns:a16="http://schemas.microsoft.com/office/drawing/2014/main" id="{E4B888E8-489C-3E4A-AF6A-84EEBC0E45B2}"/>
              </a:ext>
            </a:extLst>
          </p:cNvPr>
          <p:cNvSpPr/>
          <p:nvPr/>
        </p:nvSpPr>
        <p:spPr>
          <a:xfrm>
            <a:off x="7052754" y="4863586"/>
            <a:ext cx="612648" cy="6739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4" name="Oval 103">
            <a:extLst>
              <a:ext uri="{FF2B5EF4-FFF2-40B4-BE49-F238E27FC236}">
                <a16:creationId xmlns:a16="http://schemas.microsoft.com/office/drawing/2014/main" id="{51F75F88-0F74-8E46-8446-664D4800FA53}"/>
              </a:ext>
            </a:extLst>
          </p:cNvPr>
          <p:cNvSpPr/>
          <p:nvPr/>
        </p:nvSpPr>
        <p:spPr>
          <a:xfrm>
            <a:off x="5693664" y="3643760"/>
            <a:ext cx="612648" cy="6739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105" name="Straight Connector 104">
            <a:extLst>
              <a:ext uri="{FF2B5EF4-FFF2-40B4-BE49-F238E27FC236}">
                <a16:creationId xmlns:a16="http://schemas.microsoft.com/office/drawing/2014/main" id="{63721DFB-4D99-0942-8DD6-C56F45A582E5}"/>
              </a:ext>
            </a:extLst>
          </p:cNvPr>
          <p:cNvCxnSpPr>
            <a:cxnSpLocks/>
            <a:stCxn id="104" idx="4"/>
            <a:endCxn id="83" idx="1"/>
          </p:cNvCxnSpPr>
          <p:nvPr/>
        </p:nvCxnSpPr>
        <p:spPr>
          <a:xfrm>
            <a:off x="5999988" y="4317673"/>
            <a:ext cx="222308" cy="40249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D61CE81-C8C8-904E-AECC-F01452C20F23}"/>
              </a:ext>
            </a:extLst>
          </p:cNvPr>
          <p:cNvCxnSpPr>
            <a:cxnSpLocks/>
            <a:stCxn id="83" idx="5"/>
            <a:endCxn id="103" idx="2"/>
          </p:cNvCxnSpPr>
          <p:nvPr/>
        </p:nvCxnSpPr>
        <p:spPr>
          <a:xfrm>
            <a:off x="6655504" y="5196696"/>
            <a:ext cx="397250" cy="384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65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1">
            <a:extLst>
              <a:ext uri="{FF2B5EF4-FFF2-40B4-BE49-F238E27FC236}">
                <a16:creationId xmlns:a16="http://schemas.microsoft.com/office/drawing/2014/main" id="{984DAA52-F8AC-A849-BBED-EB7F67CFAC26}"/>
              </a:ext>
            </a:extLst>
          </p:cNvPr>
          <p:cNvSpPr txBox="1">
            <a:spLocks/>
          </p:cNvSpPr>
          <p:nvPr/>
        </p:nvSpPr>
        <p:spPr>
          <a:xfrm>
            <a:off x="838200" y="365125"/>
            <a:ext cx="9720072" cy="6071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spc="300" baseline="0">
                <a:solidFill>
                  <a:schemeClr val="tx1"/>
                </a:solidFill>
                <a:latin typeface="+mj-lt"/>
                <a:ea typeface="+mj-ea"/>
                <a:cs typeface="+mj-cs"/>
              </a:defRPr>
            </a:lvl1pPr>
          </a:lstStyle>
          <a:p>
            <a:r>
              <a:rPr lang="en-US" sz="3400" dirty="0"/>
              <a:t>Network analysis Secondary </a:t>
            </a:r>
            <a:r>
              <a:rPr lang="en-US" sz="3400" dirty="0" err="1"/>
              <a:t>vocaB</a:t>
            </a:r>
            <a:endParaRPr lang="en-US" sz="3400" dirty="0"/>
          </a:p>
        </p:txBody>
      </p:sp>
      <p:sp>
        <p:nvSpPr>
          <p:cNvPr id="75" name="Content Placeholder 4">
            <a:extLst>
              <a:ext uri="{FF2B5EF4-FFF2-40B4-BE49-F238E27FC236}">
                <a16:creationId xmlns:a16="http://schemas.microsoft.com/office/drawing/2014/main" id="{E6F5E11D-F747-2C4B-ADEE-0148A318F310}"/>
              </a:ext>
            </a:extLst>
          </p:cNvPr>
          <p:cNvSpPr txBox="1">
            <a:spLocks/>
          </p:cNvSpPr>
          <p:nvPr/>
        </p:nvSpPr>
        <p:spPr>
          <a:xfrm>
            <a:off x="838200" y="1293850"/>
            <a:ext cx="3711888" cy="483576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NODE</a:t>
            </a:r>
            <a:r>
              <a:rPr lang="en-US" dirty="0"/>
              <a:t>: A still subject or object</a:t>
            </a:r>
          </a:p>
          <a:p>
            <a:pPr lvl="1"/>
            <a:r>
              <a:rPr lang="en-US" dirty="0"/>
              <a:t>One person, or group, or institution, or place, or…</a:t>
            </a:r>
          </a:p>
          <a:p>
            <a:pPr lvl="1"/>
            <a:r>
              <a:rPr lang="en-US" dirty="0"/>
              <a:t>Something that needs no movement to exist</a:t>
            </a:r>
          </a:p>
          <a:p>
            <a:pPr lvl="1"/>
            <a:r>
              <a:rPr lang="en-US" dirty="0"/>
              <a:t>Connect to one another through relationships…</a:t>
            </a:r>
          </a:p>
          <a:p>
            <a:r>
              <a:rPr lang="en-US" b="1" dirty="0"/>
              <a:t>EDGE</a:t>
            </a:r>
            <a:r>
              <a:rPr lang="en-US" dirty="0"/>
              <a:t>: a mobile relationship</a:t>
            </a:r>
          </a:p>
          <a:p>
            <a:pPr lvl="1"/>
            <a:r>
              <a:rPr lang="en-US" dirty="0"/>
              <a:t>An action verb describing the connection between the nodes you are considering</a:t>
            </a:r>
          </a:p>
          <a:p>
            <a:pPr lvl="1"/>
            <a:r>
              <a:rPr lang="en-US" dirty="0"/>
              <a:t>An inter-action that notes </a:t>
            </a:r>
            <a:r>
              <a:rPr lang="en-US" i="1" dirty="0"/>
              <a:t>how</a:t>
            </a:r>
            <a:r>
              <a:rPr lang="en-US" dirty="0"/>
              <a:t> one of the nodes moves to act in a way that affects another node</a:t>
            </a:r>
          </a:p>
          <a:p>
            <a:r>
              <a:rPr lang="en-US" sz="2900" b="1" dirty="0"/>
              <a:t>EGO</a:t>
            </a:r>
            <a:r>
              <a:rPr lang="en-US" sz="2900" dirty="0"/>
              <a:t>: your shifting focus in the network</a:t>
            </a:r>
          </a:p>
          <a:p>
            <a:pPr lvl="1"/>
            <a:r>
              <a:rPr lang="en-US" dirty="0"/>
              <a:t>The node you’re interested in</a:t>
            </a:r>
          </a:p>
          <a:p>
            <a:pPr lvl="1"/>
            <a:r>
              <a:rPr lang="en-US" dirty="0"/>
              <a:t>The connections that node possesses</a:t>
            </a:r>
          </a:p>
        </p:txBody>
      </p:sp>
      <p:sp>
        <p:nvSpPr>
          <p:cNvPr id="65" name="Oval 64">
            <a:extLst>
              <a:ext uri="{FF2B5EF4-FFF2-40B4-BE49-F238E27FC236}">
                <a16:creationId xmlns:a16="http://schemas.microsoft.com/office/drawing/2014/main" id="{E25843F3-0CDC-A342-8C51-073FDB87DA42}"/>
              </a:ext>
            </a:extLst>
          </p:cNvPr>
          <p:cNvSpPr/>
          <p:nvPr/>
        </p:nvSpPr>
        <p:spPr>
          <a:xfrm>
            <a:off x="7218004" y="3090672"/>
            <a:ext cx="1243584" cy="12435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6" name="TextBox 65">
            <a:extLst>
              <a:ext uri="{FF2B5EF4-FFF2-40B4-BE49-F238E27FC236}">
                <a16:creationId xmlns:a16="http://schemas.microsoft.com/office/drawing/2014/main" id="{D301791C-13C8-804F-92FF-CC5F16553ECB}"/>
              </a:ext>
            </a:extLst>
          </p:cNvPr>
          <p:cNvSpPr txBox="1"/>
          <p:nvPr/>
        </p:nvSpPr>
        <p:spPr>
          <a:xfrm>
            <a:off x="6552868" y="3434938"/>
            <a:ext cx="3145838" cy="600164"/>
          </a:xfrm>
          <a:prstGeom prst="rect">
            <a:avLst/>
          </a:prstGeom>
          <a:noFill/>
        </p:spPr>
        <p:txBody>
          <a:bodyPr wrap="square" rtlCol="0">
            <a:spAutoFit/>
          </a:bodyPr>
          <a:lstStyle/>
          <a:p>
            <a:r>
              <a:rPr lang="en-US" sz="3300" b="1" dirty="0">
                <a:latin typeface="+mj-lt"/>
              </a:rPr>
              <a:t>King George III</a:t>
            </a:r>
          </a:p>
        </p:txBody>
      </p:sp>
      <p:sp>
        <p:nvSpPr>
          <p:cNvPr id="67" name="Oval 66">
            <a:extLst>
              <a:ext uri="{FF2B5EF4-FFF2-40B4-BE49-F238E27FC236}">
                <a16:creationId xmlns:a16="http://schemas.microsoft.com/office/drawing/2014/main" id="{B5B7353B-0D10-1D4F-A1A4-A2B0A032EB62}"/>
              </a:ext>
            </a:extLst>
          </p:cNvPr>
          <p:cNvSpPr/>
          <p:nvPr/>
        </p:nvSpPr>
        <p:spPr>
          <a:xfrm>
            <a:off x="6096000" y="1975104"/>
            <a:ext cx="612648" cy="612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8" name="Oval 67">
            <a:extLst>
              <a:ext uri="{FF2B5EF4-FFF2-40B4-BE49-F238E27FC236}">
                <a16:creationId xmlns:a16="http://schemas.microsoft.com/office/drawing/2014/main" id="{B31609E5-4360-8C41-9117-FEBCC8BC8ADC}"/>
              </a:ext>
            </a:extLst>
          </p:cNvPr>
          <p:cNvSpPr/>
          <p:nvPr/>
        </p:nvSpPr>
        <p:spPr>
          <a:xfrm>
            <a:off x="8605943" y="1803179"/>
            <a:ext cx="924223" cy="9242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9" name="Oval 68">
            <a:extLst>
              <a:ext uri="{FF2B5EF4-FFF2-40B4-BE49-F238E27FC236}">
                <a16:creationId xmlns:a16="http://schemas.microsoft.com/office/drawing/2014/main" id="{0E603E2F-C971-C347-9A33-734569BBEBC8}"/>
              </a:ext>
            </a:extLst>
          </p:cNvPr>
          <p:cNvSpPr/>
          <p:nvPr/>
        </p:nvSpPr>
        <p:spPr>
          <a:xfrm>
            <a:off x="10199637" y="1306535"/>
            <a:ext cx="612648" cy="612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0" name="Oval 69">
            <a:extLst>
              <a:ext uri="{FF2B5EF4-FFF2-40B4-BE49-F238E27FC236}">
                <a16:creationId xmlns:a16="http://schemas.microsoft.com/office/drawing/2014/main" id="{DB0B1B02-4F38-FC49-87F0-B30196F56056}"/>
              </a:ext>
            </a:extLst>
          </p:cNvPr>
          <p:cNvSpPr/>
          <p:nvPr/>
        </p:nvSpPr>
        <p:spPr>
          <a:xfrm>
            <a:off x="6156821" y="4027932"/>
            <a:ext cx="612648" cy="612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1" name="Oval 70">
            <a:extLst>
              <a:ext uri="{FF2B5EF4-FFF2-40B4-BE49-F238E27FC236}">
                <a16:creationId xmlns:a16="http://schemas.microsoft.com/office/drawing/2014/main" id="{3055B1B9-298F-3A40-94E8-FD9FA9BEE817}"/>
              </a:ext>
            </a:extLst>
          </p:cNvPr>
          <p:cNvSpPr/>
          <p:nvPr/>
        </p:nvSpPr>
        <p:spPr>
          <a:xfrm>
            <a:off x="5453212" y="4844600"/>
            <a:ext cx="612648" cy="612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2" name="Oval 71">
            <a:extLst>
              <a:ext uri="{FF2B5EF4-FFF2-40B4-BE49-F238E27FC236}">
                <a16:creationId xmlns:a16="http://schemas.microsoft.com/office/drawing/2014/main" id="{1EE7B9DF-79A0-E544-A989-FFC768F83552}"/>
              </a:ext>
            </a:extLst>
          </p:cNvPr>
          <p:cNvSpPr/>
          <p:nvPr/>
        </p:nvSpPr>
        <p:spPr>
          <a:xfrm>
            <a:off x="7522706" y="4983816"/>
            <a:ext cx="612648" cy="612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73" name="Straight Connector 72">
            <a:extLst>
              <a:ext uri="{FF2B5EF4-FFF2-40B4-BE49-F238E27FC236}">
                <a16:creationId xmlns:a16="http://schemas.microsoft.com/office/drawing/2014/main" id="{A30B3BDE-6593-BC44-BDBD-F1233AFA9891}"/>
              </a:ext>
            </a:extLst>
          </p:cNvPr>
          <p:cNvCxnSpPr>
            <a:cxnSpLocks/>
            <a:stCxn id="65" idx="1"/>
            <a:endCxn id="67" idx="5"/>
          </p:cNvCxnSpPr>
          <p:nvPr/>
        </p:nvCxnSpPr>
        <p:spPr>
          <a:xfrm flipH="1" flipV="1">
            <a:off x="6618928" y="2498032"/>
            <a:ext cx="781195" cy="77475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363EE71-7BD7-0D48-BB8E-1FE77873A391}"/>
              </a:ext>
            </a:extLst>
          </p:cNvPr>
          <p:cNvCxnSpPr>
            <a:cxnSpLocks/>
            <a:stCxn id="67" idx="6"/>
          </p:cNvCxnSpPr>
          <p:nvPr/>
        </p:nvCxnSpPr>
        <p:spPr>
          <a:xfrm>
            <a:off x="6708648" y="2281428"/>
            <a:ext cx="691475" cy="2802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7010E14-81FC-8E4C-AF00-93C3177D65BB}"/>
              </a:ext>
            </a:extLst>
          </p:cNvPr>
          <p:cNvCxnSpPr>
            <a:cxnSpLocks/>
            <a:endCxn id="65" idx="0"/>
          </p:cNvCxnSpPr>
          <p:nvPr/>
        </p:nvCxnSpPr>
        <p:spPr>
          <a:xfrm>
            <a:off x="7836495" y="2745824"/>
            <a:ext cx="3302" cy="344849"/>
          </a:xfrm>
          <a:prstGeom prst="line">
            <a:avLst/>
          </a:prstGeom>
          <a:ln w="2286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79C344A-6593-C148-8E48-7D3DA359972C}"/>
              </a:ext>
            </a:extLst>
          </p:cNvPr>
          <p:cNvCxnSpPr>
            <a:cxnSpLocks/>
            <a:endCxn id="68" idx="2"/>
          </p:cNvCxnSpPr>
          <p:nvPr/>
        </p:nvCxnSpPr>
        <p:spPr>
          <a:xfrm flipV="1">
            <a:off x="8272867" y="2265291"/>
            <a:ext cx="333077" cy="4416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FDC45BD-BB71-D449-B0B6-C11A06247FE9}"/>
              </a:ext>
            </a:extLst>
          </p:cNvPr>
          <p:cNvCxnSpPr>
            <a:cxnSpLocks/>
            <a:stCxn id="68" idx="7"/>
            <a:endCxn id="69" idx="3"/>
          </p:cNvCxnSpPr>
          <p:nvPr/>
        </p:nvCxnSpPr>
        <p:spPr>
          <a:xfrm flipV="1">
            <a:off x="9394816" y="1829463"/>
            <a:ext cx="894541" cy="10906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9C45438-7BCF-D343-BC3C-1455DA784327}"/>
              </a:ext>
            </a:extLst>
          </p:cNvPr>
          <p:cNvCxnSpPr>
            <a:cxnSpLocks/>
            <a:stCxn id="68" idx="3"/>
            <a:endCxn id="65" idx="7"/>
          </p:cNvCxnSpPr>
          <p:nvPr/>
        </p:nvCxnSpPr>
        <p:spPr>
          <a:xfrm flipH="1">
            <a:off x="8279470" y="2592052"/>
            <a:ext cx="461823" cy="68073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42CF8DD-14F8-D846-893D-6C605F56F96C}"/>
              </a:ext>
            </a:extLst>
          </p:cNvPr>
          <p:cNvCxnSpPr>
            <a:cxnSpLocks/>
            <a:stCxn id="70" idx="7"/>
            <a:endCxn id="65" idx="2"/>
          </p:cNvCxnSpPr>
          <p:nvPr/>
        </p:nvCxnSpPr>
        <p:spPr>
          <a:xfrm flipV="1">
            <a:off x="6679749" y="3712464"/>
            <a:ext cx="538255" cy="4051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13D898E-F6AA-D141-B1DD-D7FBCF9E2EB1}"/>
              </a:ext>
            </a:extLst>
          </p:cNvPr>
          <p:cNvCxnSpPr>
            <a:stCxn id="70" idx="3"/>
            <a:endCxn id="71" idx="7"/>
          </p:cNvCxnSpPr>
          <p:nvPr/>
        </p:nvCxnSpPr>
        <p:spPr>
          <a:xfrm flipH="1">
            <a:off x="5976140" y="4550860"/>
            <a:ext cx="270401" cy="3834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CF1C53B-28A4-0540-B69D-B882532FB1A6}"/>
              </a:ext>
            </a:extLst>
          </p:cNvPr>
          <p:cNvCxnSpPr>
            <a:cxnSpLocks/>
            <a:stCxn id="65" idx="4"/>
            <a:endCxn id="72" idx="0"/>
          </p:cNvCxnSpPr>
          <p:nvPr/>
        </p:nvCxnSpPr>
        <p:spPr>
          <a:xfrm flipH="1">
            <a:off x="7829030" y="4334256"/>
            <a:ext cx="10767" cy="6495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C6947EE3-3960-D14F-AFCD-E1274E58A101}"/>
              </a:ext>
            </a:extLst>
          </p:cNvPr>
          <p:cNvSpPr txBox="1"/>
          <p:nvPr/>
        </p:nvSpPr>
        <p:spPr>
          <a:xfrm>
            <a:off x="8551473" y="4397161"/>
            <a:ext cx="2729721" cy="904863"/>
          </a:xfrm>
          <a:prstGeom prst="rect">
            <a:avLst/>
          </a:prstGeom>
          <a:noFill/>
        </p:spPr>
        <p:txBody>
          <a:bodyPr wrap="square" rtlCol="0">
            <a:spAutoFit/>
          </a:bodyPr>
          <a:lstStyle/>
          <a:p>
            <a:pPr>
              <a:lnSpc>
                <a:spcPct val="80000"/>
              </a:lnSpc>
            </a:pPr>
            <a:r>
              <a:rPr lang="en-US" sz="3300" b="1" dirty="0">
                <a:solidFill>
                  <a:schemeClr val="bg1">
                    <a:lumMod val="65000"/>
                  </a:schemeClr>
                </a:solidFill>
                <a:latin typeface="+mj-lt"/>
              </a:rPr>
              <a:t>High-degree node</a:t>
            </a:r>
          </a:p>
        </p:txBody>
      </p:sp>
      <p:sp>
        <p:nvSpPr>
          <p:cNvPr id="116" name="Right Arrow 115">
            <a:extLst>
              <a:ext uri="{FF2B5EF4-FFF2-40B4-BE49-F238E27FC236}">
                <a16:creationId xmlns:a16="http://schemas.microsoft.com/office/drawing/2014/main" id="{1C67A02D-A655-D84F-8DAF-2643273A1917}"/>
              </a:ext>
            </a:extLst>
          </p:cNvPr>
          <p:cNvSpPr/>
          <p:nvPr/>
        </p:nvSpPr>
        <p:spPr>
          <a:xfrm rot="13620334">
            <a:off x="8289982" y="4059687"/>
            <a:ext cx="343213" cy="454787"/>
          </a:xfrm>
          <a:prstGeom prst="rightArrow">
            <a:avLst>
              <a:gd name="adj1" fmla="val 49386"/>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TextBox 116">
            <a:extLst>
              <a:ext uri="{FF2B5EF4-FFF2-40B4-BE49-F238E27FC236}">
                <a16:creationId xmlns:a16="http://schemas.microsoft.com/office/drawing/2014/main" id="{9F86B12F-9471-6148-BF43-D0481AFE2C24}"/>
              </a:ext>
            </a:extLst>
          </p:cNvPr>
          <p:cNvSpPr txBox="1"/>
          <p:nvPr/>
        </p:nvSpPr>
        <p:spPr>
          <a:xfrm>
            <a:off x="9751228" y="2634112"/>
            <a:ext cx="2276649" cy="904863"/>
          </a:xfrm>
          <a:prstGeom prst="rect">
            <a:avLst/>
          </a:prstGeom>
          <a:noFill/>
        </p:spPr>
        <p:txBody>
          <a:bodyPr wrap="square" rtlCol="0">
            <a:spAutoFit/>
          </a:bodyPr>
          <a:lstStyle/>
          <a:p>
            <a:pPr>
              <a:lnSpc>
                <a:spcPct val="80000"/>
              </a:lnSpc>
            </a:pPr>
            <a:r>
              <a:rPr lang="en-US" sz="3300" b="1" dirty="0">
                <a:solidFill>
                  <a:schemeClr val="bg1">
                    <a:lumMod val="65000"/>
                  </a:schemeClr>
                </a:solidFill>
                <a:latin typeface="+mj-lt"/>
              </a:rPr>
              <a:t>High edge weight</a:t>
            </a:r>
          </a:p>
        </p:txBody>
      </p:sp>
      <p:sp>
        <p:nvSpPr>
          <p:cNvPr id="118" name="Right Arrow 117">
            <a:extLst>
              <a:ext uri="{FF2B5EF4-FFF2-40B4-BE49-F238E27FC236}">
                <a16:creationId xmlns:a16="http://schemas.microsoft.com/office/drawing/2014/main" id="{68A8AA31-A93C-2842-A7B0-3EAC50900672}"/>
              </a:ext>
            </a:extLst>
          </p:cNvPr>
          <p:cNvSpPr/>
          <p:nvPr/>
        </p:nvSpPr>
        <p:spPr>
          <a:xfrm rot="10800000">
            <a:off x="7981215" y="2727403"/>
            <a:ext cx="1630993" cy="454787"/>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Oval 118">
            <a:extLst>
              <a:ext uri="{FF2B5EF4-FFF2-40B4-BE49-F238E27FC236}">
                <a16:creationId xmlns:a16="http://schemas.microsoft.com/office/drawing/2014/main" id="{44F9C5BC-8940-B644-B85D-19271B30EFA1}"/>
              </a:ext>
            </a:extLst>
          </p:cNvPr>
          <p:cNvSpPr/>
          <p:nvPr/>
        </p:nvSpPr>
        <p:spPr>
          <a:xfrm>
            <a:off x="5997700" y="3027426"/>
            <a:ext cx="612648" cy="612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120" name="Straight Connector 119">
            <a:extLst>
              <a:ext uri="{FF2B5EF4-FFF2-40B4-BE49-F238E27FC236}">
                <a16:creationId xmlns:a16="http://schemas.microsoft.com/office/drawing/2014/main" id="{DDD9471D-1F1F-2840-B82F-7DC74402FD6D}"/>
              </a:ext>
            </a:extLst>
          </p:cNvPr>
          <p:cNvCxnSpPr>
            <a:cxnSpLocks/>
            <a:endCxn id="119" idx="6"/>
          </p:cNvCxnSpPr>
          <p:nvPr/>
        </p:nvCxnSpPr>
        <p:spPr>
          <a:xfrm flipH="1" flipV="1">
            <a:off x="6610348" y="3333750"/>
            <a:ext cx="658930" cy="9905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1" name="Oval 120">
            <a:extLst>
              <a:ext uri="{FF2B5EF4-FFF2-40B4-BE49-F238E27FC236}">
                <a16:creationId xmlns:a16="http://schemas.microsoft.com/office/drawing/2014/main" id="{836090ED-ED78-8647-AE3F-80EC35C757F8}"/>
              </a:ext>
            </a:extLst>
          </p:cNvPr>
          <p:cNvSpPr/>
          <p:nvPr/>
        </p:nvSpPr>
        <p:spPr>
          <a:xfrm>
            <a:off x="9916333" y="5302024"/>
            <a:ext cx="612648" cy="612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2" name="Oval 121">
            <a:extLst>
              <a:ext uri="{FF2B5EF4-FFF2-40B4-BE49-F238E27FC236}">
                <a16:creationId xmlns:a16="http://schemas.microsoft.com/office/drawing/2014/main" id="{B512150C-051C-3449-9A9E-C1B2EF4870E0}"/>
              </a:ext>
            </a:extLst>
          </p:cNvPr>
          <p:cNvSpPr/>
          <p:nvPr/>
        </p:nvSpPr>
        <p:spPr>
          <a:xfrm>
            <a:off x="6373390" y="5086711"/>
            <a:ext cx="612648" cy="612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3" name="Oval 122">
            <a:extLst>
              <a:ext uri="{FF2B5EF4-FFF2-40B4-BE49-F238E27FC236}">
                <a16:creationId xmlns:a16="http://schemas.microsoft.com/office/drawing/2014/main" id="{005C39C8-9911-FD43-AB8D-D34787F90731}"/>
              </a:ext>
            </a:extLst>
          </p:cNvPr>
          <p:cNvSpPr/>
          <p:nvPr/>
        </p:nvSpPr>
        <p:spPr>
          <a:xfrm>
            <a:off x="5014300" y="3866885"/>
            <a:ext cx="612648" cy="612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124" name="Straight Connector 123">
            <a:extLst>
              <a:ext uri="{FF2B5EF4-FFF2-40B4-BE49-F238E27FC236}">
                <a16:creationId xmlns:a16="http://schemas.microsoft.com/office/drawing/2014/main" id="{443F1194-88FB-FB4C-939C-E50CD9F78E07}"/>
              </a:ext>
            </a:extLst>
          </p:cNvPr>
          <p:cNvCxnSpPr>
            <a:cxnSpLocks/>
            <a:stCxn id="123" idx="4"/>
          </p:cNvCxnSpPr>
          <p:nvPr/>
        </p:nvCxnSpPr>
        <p:spPr>
          <a:xfrm>
            <a:off x="5320624" y="4479533"/>
            <a:ext cx="222309" cy="4547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E4B8C92-871C-084F-ADC6-2FCAFE44051E}"/>
              </a:ext>
            </a:extLst>
          </p:cNvPr>
          <p:cNvCxnSpPr>
            <a:cxnSpLocks/>
            <a:endCxn id="122" idx="2"/>
          </p:cNvCxnSpPr>
          <p:nvPr/>
        </p:nvCxnSpPr>
        <p:spPr>
          <a:xfrm>
            <a:off x="5976140" y="5367528"/>
            <a:ext cx="397250" cy="2550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A75CB51B-836C-E44B-85B4-B62DCC6C7C72}"/>
              </a:ext>
            </a:extLst>
          </p:cNvPr>
          <p:cNvSpPr txBox="1"/>
          <p:nvPr/>
        </p:nvSpPr>
        <p:spPr>
          <a:xfrm>
            <a:off x="6319840" y="4017157"/>
            <a:ext cx="566871" cy="600164"/>
          </a:xfrm>
          <a:prstGeom prst="rect">
            <a:avLst/>
          </a:prstGeom>
          <a:noFill/>
        </p:spPr>
        <p:txBody>
          <a:bodyPr wrap="square" rtlCol="0">
            <a:spAutoFit/>
          </a:bodyPr>
          <a:lstStyle/>
          <a:p>
            <a:r>
              <a:rPr lang="en-US" sz="3300" b="1" dirty="0">
                <a:latin typeface="+mj-lt"/>
              </a:rPr>
              <a:t>?</a:t>
            </a:r>
          </a:p>
        </p:txBody>
      </p:sp>
      <p:sp>
        <p:nvSpPr>
          <p:cNvPr id="128" name="Oval 127">
            <a:extLst>
              <a:ext uri="{FF2B5EF4-FFF2-40B4-BE49-F238E27FC236}">
                <a16:creationId xmlns:a16="http://schemas.microsoft.com/office/drawing/2014/main" id="{99461C74-0CAE-3C4C-950C-30C39546537E}"/>
              </a:ext>
            </a:extLst>
          </p:cNvPr>
          <p:cNvSpPr/>
          <p:nvPr/>
        </p:nvSpPr>
        <p:spPr>
          <a:xfrm>
            <a:off x="7396822" y="1873079"/>
            <a:ext cx="872744" cy="8727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6" name="TextBox 125">
            <a:extLst>
              <a:ext uri="{FF2B5EF4-FFF2-40B4-BE49-F238E27FC236}">
                <a16:creationId xmlns:a16="http://schemas.microsoft.com/office/drawing/2014/main" id="{2277CB57-2D28-2F4F-BA3A-5B06162777E9}"/>
              </a:ext>
            </a:extLst>
          </p:cNvPr>
          <p:cNvSpPr txBox="1"/>
          <p:nvPr/>
        </p:nvSpPr>
        <p:spPr>
          <a:xfrm>
            <a:off x="7639615" y="1991350"/>
            <a:ext cx="566871" cy="600164"/>
          </a:xfrm>
          <a:prstGeom prst="rect">
            <a:avLst/>
          </a:prstGeom>
          <a:noFill/>
        </p:spPr>
        <p:txBody>
          <a:bodyPr wrap="square" rtlCol="0">
            <a:spAutoFit/>
          </a:bodyPr>
          <a:lstStyle/>
          <a:p>
            <a:r>
              <a:rPr lang="en-US" sz="3300" b="1" dirty="0">
                <a:latin typeface="+mj-lt"/>
              </a:rPr>
              <a:t>?</a:t>
            </a:r>
          </a:p>
        </p:txBody>
      </p:sp>
    </p:spTree>
    <p:extLst>
      <p:ext uri="{BB962C8B-B14F-4D97-AF65-F5344CB8AC3E}">
        <p14:creationId xmlns:p14="http://schemas.microsoft.com/office/powerpoint/2010/main" val="4025288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7890"/>
          </a:xfrm>
        </p:spPr>
        <p:txBody>
          <a:bodyPr>
            <a:noAutofit/>
          </a:bodyPr>
          <a:lstStyle/>
          <a:p>
            <a:r>
              <a:rPr lang="en-US" sz="3600" dirty="0"/>
              <a:t>Why Network Analysis?</a:t>
            </a:r>
          </a:p>
        </p:txBody>
      </p:sp>
      <p:sp>
        <p:nvSpPr>
          <p:cNvPr id="4" name="Content Placeholder 3">
            <a:extLst>
              <a:ext uri="{FF2B5EF4-FFF2-40B4-BE49-F238E27FC236}">
                <a16:creationId xmlns:a16="http://schemas.microsoft.com/office/drawing/2014/main" id="{3F69BDC2-C436-284D-9EAF-70A92A13D61D}"/>
              </a:ext>
            </a:extLst>
          </p:cNvPr>
          <p:cNvSpPr>
            <a:spLocks noGrp="1"/>
          </p:cNvSpPr>
          <p:nvPr>
            <p:ph idx="1"/>
          </p:nvPr>
        </p:nvSpPr>
        <p:spPr>
          <a:xfrm>
            <a:off x="838200" y="1309182"/>
            <a:ext cx="5257800" cy="4939218"/>
          </a:xfrm>
        </p:spPr>
        <p:txBody>
          <a:bodyPr>
            <a:normAutofit fontScale="92500"/>
          </a:bodyPr>
          <a:lstStyle/>
          <a:p>
            <a:r>
              <a:rPr lang="en-US" b="1" dirty="0"/>
              <a:t>Explore and analyze connections</a:t>
            </a:r>
          </a:p>
          <a:p>
            <a:pPr lvl="1"/>
            <a:r>
              <a:rPr lang="en-US" dirty="0"/>
              <a:t>You suddenly see </a:t>
            </a:r>
            <a:r>
              <a:rPr lang="en-US" b="1" dirty="0"/>
              <a:t>clusters of relating nodes</a:t>
            </a:r>
          </a:p>
          <a:p>
            <a:pPr lvl="1"/>
            <a:r>
              <a:rPr lang="en-US" dirty="0"/>
              <a:t>Pick out the </a:t>
            </a:r>
            <a:r>
              <a:rPr lang="en-US" b="1" dirty="0"/>
              <a:t>outliers</a:t>
            </a:r>
            <a:r>
              <a:rPr lang="en-US" dirty="0"/>
              <a:t>, the lone wolves, and ask…why are they like that in the network?</a:t>
            </a:r>
          </a:p>
          <a:p>
            <a:pPr marL="388493" indent="0">
              <a:buNone/>
            </a:pPr>
            <a:r>
              <a:rPr lang="en-US" b="1" dirty="0"/>
              <a:t>Visualize connections</a:t>
            </a:r>
          </a:p>
          <a:p>
            <a:pPr lvl="1"/>
            <a:r>
              <a:rPr lang="en-US" dirty="0"/>
              <a:t>Reconcile the limits of human pattern-matching…</a:t>
            </a:r>
          </a:p>
          <a:p>
            <a:pPr lvl="2"/>
            <a:r>
              <a:rPr lang="en-US" dirty="0"/>
              <a:t>We can keep about 7 pieces of info in short-term memory</a:t>
            </a:r>
          </a:p>
          <a:p>
            <a:pPr lvl="2"/>
            <a:r>
              <a:rPr lang="en-US" dirty="0"/>
              <a:t>(Actual number at any moment is about 3 to about 9) </a:t>
            </a:r>
          </a:p>
          <a:p>
            <a:pPr lvl="1"/>
            <a:r>
              <a:rPr lang="en-US" dirty="0"/>
              <a:t>…with the size of your source corpus</a:t>
            </a:r>
          </a:p>
          <a:p>
            <a:pPr lvl="1"/>
            <a:r>
              <a:rPr lang="en-US" dirty="0"/>
              <a:t>Ponder the gaps in the source(s) you’re examining</a:t>
            </a:r>
          </a:p>
          <a:p>
            <a:endParaRPr lang="en-US" dirty="0"/>
          </a:p>
        </p:txBody>
      </p:sp>
      <p:sp>
        <p:nvSpPr>
          <p:cNvPr id="35" name="Oval 34">
            <a:extLst>
              <a:ext uri="{FF2B5EF4-FFF2-40B4-BE49-F238E27FC236}">
                <a16:creationId xmlns:a16="http://schemas.microsoft.com/office/drawing/2014/main" id="{227D124A-0073-454C-B50F-A5DAD5F61457}"/>
              </a:ext>
            </a:extLst>
          </p:cNvPr>
          <p:cNvSpPr/>
          <p:nvPr/>
        </p:nvSpPr>
        <p:spPr>
          <a:xfrm>
            <a:off x="8083296" y="3090672"/>
            <a:ext cx="1243584" cy="12435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6" name="TextBox 35">
            <a:extLst>
              <a:ext uri="{FF2B5EF4-FFF2-40B4-BE49-F238E27FC236}">
                <a16:creationId xmlns:a16="http://schemas.microsoft.com/office/drawing/2014/main" id="{63DA7060-D97B-114D-AA9D-951EBA483D59}"/>
              </a:ext>
            </a:extLst>
          </p:cNvPr>
          <p:cNvSpPr txBox="1"/>
          <p:nvPr/>
        </p:nvSpPr>
        <p:spPr>
          <a:xfrm>
            <a:off x="7573940" y="3373745"/>
            <a:ext cx="3123469" cy="1615827"/>
          </a:xfrm>
          <a:prstGeom prst="rect">
            <a:avLst/>
          </a:prstGeom>
          <a:noFill/>
        </p:spPr>
        <p:txBody>
          <a:bodyPr wrap="square" rtlCol="0">
            <a:spAutoFit/>
          </a:bodyPr>
          <a:lstStyle/>
          <a:p>
            <a:r>
              <a:rPr lang="en-US" sz="3300" b="1" dirty="0">
                <a:latin typeface="+mj-lt"/>
              </a:rPr>
              <a:t>King George III</a:t>
            </a:r>
          </a:p>
          <a:p>
            <a:endParaRPr lang="en-US" sz="3300" b="1" dirty="0">
              <a:latin typeface="+mj-lt"/>
            </a:endParaRPr>
          </a:p>
          <a:p>
            <a:endParaRPr lang="en-US" sz="3300" b="1" dirty="0">
              <a:latin typeface="+mj-lt"/>
            </a:endParaRPr>
          </a:p>
        </p:txBody>
      </p:sp>
      <p:sp>
        <p:nvSpPr>
          <p:cNvPr id="37" name="Oval 36">
            <a:extLst>
              <a:ext uri="{FF2B5EF4-FFF2-40B4-BE49-F238E27FC236}">
                <a16:creationId xmlns:a16="http://schemas.microsoft.com/office/drawing/2014/main" id="{BCB94643-1A8C-4745-A2C4-FA52E21FCDE9}"/>
              </a:ext>
            </a:extLst>
          </p:cNvPr>
          <p:cNvSpPr/>
          <p:nvPr/>
        </p:nvSpPr>
        <p:spPr>
          <a:xfrm>
            <a:off x="6961292" y="1975104"/>
            <a:ext cx="612648" cy="612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8" name="Oval 37">
            <a:extLst>
              <a:ext uri="{FF2B5EF4-FFF2-40B4-BE49-F238E27FC236}">
                <a16:creationId xmlns:a16="http://schemas.microsoft.com/office/drawing/2014/main" id="{6CD08CCF-91F5-7848-91CA-F085B8F7FC4E}"/>
              </a:ext>
            </a:extLst>
          </p:cNvPr>
          <p:cNvSpPr/>
          <p:nvPr/>
        </p:nvSpPr>
        <p:spPr>
          <a:xfrm>
            <a:off x="8265415" y="1873080"/>
            <a:ext cx="872744" cy="8727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9" name="Oval 38">
            <a:extLst>
              <a:ext uri="{FF2B5EF4-FFF2-40B4-BE49-F238E27FC236}">
                <a16:creationId xmlns:a16="http://schemas.microsoft.com/office/drawing/2014/main" id="{1266F644-79BB-484B-A030-21388375BC1F}"/>
              </a:ext>
            </a:extLst>
          </p:cNvPr>
          <p:cNvSpPr/>
          <p:nvPr/>
        </p:nvSpPr>
        <p:spPr>
          <a:xfrm>
            <a:off x="9471236" y="1803180"/>
            <a:ext cx="909574" cy="9095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0" name="Oval 39">
            <a:extLst>
              <a:ext uri="{FF2B5EF4-FFF2-40B4-BE49-F238E27FC236}">
                <a16:creationId xmlns:a16="http://schemas.microsoft.com/office/drawing/2014/main" id="{E9B0A75C-6774-7A48-A0DD-9E45141844A0}"/>
              </a:ext>
            </a:extLst>
          </p:cNvPr>
          <p:cNvSpPr/>
          <p:nvPr/>
        </p:nvSpPr>
        <p:spPr>
          <a:xfrm>
            <a:off x="11064929" y="1306535"/>
            <a:ext cx="612648" cy="612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1" name="Oval 40">
            <a:extLst>
              <a:ext uri="{FF2B5EF4-FFF2-40B4-BE49-F238E27FC236}">
                <a16:creationId xmlns:a16="http://schemas.microsoft.com/office/drawing/2014/main" id="{191EB402-FC89-4245-91ED-F67FE11DB910}"/>
              </a:ext>
            </a:extLst>
          </p:cNvPr>
          <p:cNvSpPr/>
          <p:nvPr/>
        </p:nvSpPr>
        <p:spPr>
          <a:xfrm>
            <a:off x="7022113" y="4027932"/>
            <a:ext cx="612648" cy="612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2" name="Oval 41">
            <a:extLst>
              <a:ext uri="{FF2B5EF4-FFF2-40B4-BE49-F238E27FC236}">
                <a16:creationId xmlns:a16="http://schemas.microsoft.com/office/drawing/2014/main" id="{229974B1-F84E-9D42-BC94-92E0AB9BA000}"/>
              </a:ext>
            </a:extLst>
          </p:cNvPr>
          <p:cNvSpPr/>
          <p:nvPr/>
        </p:nvSpPr>
        <p:spPr>
          <a:xfrm>
            <a:off x="6318504" y="4844600"/>
            <a:ext cx="612648" cy="612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3" name="Oval 42">
            <a:extLst>
              <a:ext uri="{FF2B5EF4-FFF2-40B4-BE49-F238E27FC236}">
                <a16:creationId xmlns:a16="http://schemas.microsoft.com/office/drawing/2014/main" id="{AF2FBBAE-42A6-B147-B195-7119F124959F}"/>
              </a:ext>
            </a:extLst>
          </p:cNvPr>
          <p:cNvSpPr/>
          <p:nvPr/>
        </p:nvSpPr>
        <p:spPr>
          <a:xfrm>
            <a:off x="8387998" y="4983816"/>
            <a:ext cx="612648" cy="612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44" name="Straight Connector 43">
            <a:extLst>
              <a:ext uri="{FF2B5EF4-FFF2-40B4-BE49-F238E27FC236}">
                <a16:creationId xmlns:a16="http://schemas.microsoft.com/office/drawing/2014/main" id="{5736D919-A769-8B4D-B637-32E6872913D9}"/>
              </a:ext>
            </a:extLst>
          </p:cNvPr>
          <p:cNvCxnSpPr>
            <a:cxnSpLocks/>
            <a:stCxn id="35" idx="1"/>
            <a:endCxn id="37" idx="5"/>
          </p:cNvCxnSpPr>
          <p:nvPr/>
        </p:nvCxnSpPr>
        <p:spPr>
          <a:xfrm flipH="1" flipV="1">
            <a:off x="7484220" y="2498032"/>
            <a:ext cx="781195" cy="77475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C169241-262E-BA46-B6D1-4414F760FE27}"/>
              </a:ext>
            </a:extLst>
          </p:cNvPr>
          <p:cNvCxnSpPr>
            <a:cxnSpLocks/>
            <a:stCxn id="37" idx="6"/>
            <a:endCxn id="38" idx="2"/>
          </p:cNvCxnSpPr>
          <p:nvPr/>
        </p:nvCxnSpPr>
        <p:spPr>
          <a:xfrm>
            <a:off x="7573940" y="2281428"/>
            <a:ext cx="691475" cy="2802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7AD1810-0812-0E45-9842-0F23A2948B3F}"/>
              </a:ext>
            </a:extLst>
          </p:cNvPr>
          <p:cNvCxnSpPr>
            <a:cxnSpLocks/>
            <a:stCxn id="38" idx="4"/>
            <a:endCxn id="35" idx="0"/>
          </p:cNvCxnSpPr>
          <p:nvPr/>
        </p:nvCxnSpPr>
        <p:spPr>
          <a:xfrm>
            <a:off x="8701787" y="2745824"/>
            <a:ext cx="3302" cy="344849"/>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42EF4F2-9799-574E-9239-F0450F844FB6}"/>
              </a:ext>
            </a:extLst>
          </p:cNvPr>
          <p:cNvCxnSpPr>
            <a:cxnSpLocks/>
            <a:stCxn id="38" idx="6"/>
            <a:endCxn id="39" idx="2"/>
          </p:cNvCxnSpPr>
          <p:nvPr/>
        </p:nvCxnSpPr>
        <p:spPr>
          <a:xfrm flipV="1">
            <a:off x="9138159" y="2257967"/>
            <a:ext cx="333077" cy="514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23F95FB-EF02-314D-A01F-FE25DCE70FC0}"/>
              </a:ext>
            </a:extLst>
          </p:cNvPr>
          <p:cNvCxnSpPr>
            <a:cxnSpLocks/>
            <a:stCxn id="39" idx="7"/>
            <a:endCxn id="40" idx="3"/>
          </p:cNvCxnSpPr>
          <p:nvPr/>
        </p:nvCxnSpPr>
        <p:spPr>
          <a:xfrm flipV="1">
            <a:off x="10247606" y="1829463"/>
            <a:ext cx="907044" cy="10692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9B71B84-88ED-174C-A8FC-B86DF9DC10D7}"/>
              </a:ext>
            </a:extLst>
          </p:cNvPr>
          <p:cNvCxnSpPr>
            <a:cxnSpLocks/>
            <a:stCxn id="39" idx="3"/>
            <a:endCxn id="35" idx="7"/>
          </p:cNvCxnSpPr>
          <p:nvPr/>
        </p:nvCxnSpPr>
        <p:spPr>
          <a:xfrm flipH="1">
            <a:off x="9144762" y="2579550"/>
            <a:ext cx="459678" cy="69324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839874D-E23A-3B43-B132-D95698CDBDD9}"/>
              </a:ext>
            </a:extLst>
          </p:cNvPr>
          <p:cNvCxnSpPr>
            <a:stCxn id="41" idx="7"/>
            <a:endCxn id="35" idx="2"/>
          </p:cNvCxnSpPr>
          <p:nvPr/>
        </p:nvCxnSpPr>
        <p:spPr>
          <a:xfrm flipV="1">
            <a:off x="7545041" y="3712464"/>
            <a:ext cx="538255" cy="4051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6C3A744-5F32-A243-BBF0-E0435FFE5574}"/>
              </a:ext>
            </a:extLst>
          </p:cNvPr>
          <p:cNvCxnSpPr>
            <a:stCxn id="41" idx="3"/>
            <a:endCxn id="42" idx="7"/>
          </p:cNvCxnSpPr>
          <p:nvPr/>
        </p:nvCxnSpPr>
        <p:spPr>
          <a:xfrm flipH="1">
            <a:off x="6841432" y="4550860"/>
            <a:ext cx="270401" cy="3834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CBBD2F7-BC56-9C4E-821E-BF17BC6C87E4}"/>
              </a:ext>
            </a:extLst>
          </p:cNvPr>
          <p:cNvCxnSpPr>
            <a:cxnSpLocks/>
            <a:stCxn id="35" idx="4"/>
            <a:endCxn id="43" idx="0"/>
          </p:cNvCxnSpPr>
          <p:nvPr/>
        </p:nvCxnSpPr>
        <p:spPr>
          <a:xfrm flipH="1">
            <a:off x="8694322" y="4334256"/>
            <a:ext cx="10767" cy="6495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32DFCB61-E84F-5546-BA6F-C83224779F15}"/>
              </a:ext>
            </a:extLst>
          </p:cNvPr>
          <p:cNvSpPr/>
          <p:nvPr/>
        </p:nvSpPr>
        <p:spPr>
          <a:xfrm>
            <a:off x="6862992" y="3027426"/>
            <a:ext cx="612648" cy="612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54" name="Straight Connector 53">
            <a:extLst>
              <a:ext uri="{FF2B5EF4-FFF2-40B4-BE49-F238E27FC236}">
                <a16:creationId xmlns:a16="http://schemas.microsoft.com/office/drawing/2014/main" id="{E7673CFE-F865-FB47-9F37-0B65BA1C67EE}"/>
              </a:ext>
            </a:extLst>
          </p:cNvPr>
          <p:cNvCxnSpPr>
            <a:cxnSpLocks/>
            <a:endCxn id="53" idx="6"/>
          </p:cNvCxnSpPr>
          <p:nvPr/>
        </p:nvCxnSpPr>
        <p:spPr>
          <a:xfrm flipH="1" flipV="1">
            <a:off x="7475640" y="3333750"/>
            <a:ext cx="658930" cy="9905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32822598-8FC9-454A-9D2C-DEAC0B6A5D90}"/>
              </a:ext>
            </a:extLst>
          </p:cNvPr>
          <p:cNvSpPr/>
          <p:nvPr/>
        </p:nvSpPr>
        <p:spPr>
          <a:xfrm>
            <a:off x="6482907" y="1612825"/>
            <a:ext cx="4422829" cy="1338326"/>
          </a:xfrm>
          <a:prstGeom prst="ellipse">
            <a:avLst/>
          </a:prstGeom>
          <a:noFill/>
          <a:ln w="152400">
            <a:solidFill>
              <a:schemeClr val="accent3"/>
            </a:solidFill>
          </a:ln>
          <a:effectLst>
            <a:outerShdw blurRad="177800" dist="635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6" name="Oval 55">
            <a:extLst>
              <a:ext uri="{FF2B5EF4-FFF2-40B4-BE49-F238E27FC236}">
                <a16:creationId xmlns:a16="http://schemas.microsoft.com/office/drawing/2014/main" id="{909D88AC-D01D-3749-A592-5C2B9B88BD80}"/>
              </a:ext>
            </a:extLst>
          </p:cNvPr>
          <p:cNvSpPr/>
          <p:nvPr/>
        </p:nvSpPr>
        <p:spPr>
          <a:xfrm>
            <a:off x="10039886" y="4550860"/>
            <a:ext cx="1364714" cy="1338326"/>
          </a:xfrm>
          <a:prstGeom prst="ellipse">
            <a:avLst/>
          </a:prstGeom>
          <a:noFill/>
          <a:ln w="152400">
            <a:solidFill>
              <a:schemeClr val="accent3"/>
            </a:solidFill>
          </a:ln>
          <a:effectLst>
            <a:outerShdw blurRad="177800" dist="635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Oval 56">
            <a:extLst>
              <a:ext uri="{FF2B5EF4-FFF2-40B4-BE49-F238E27FC236}">
                <a16:creationId xmlns:a16="http://schemas.microsoft.com/office/drawing/2014/main" id="{9272D353-7F59-F44B-8BAF-0C95EC08B105}"/>
              </a:ext>
            </a:extLst>
          </p:cNvPr>
          <p:cNvSpPr/>
          <p:nvPr/>
        </p:nvSpPr>
        <p:spPr>
          <a:xfrm>
            <a:off x="10415919" y="4934320"/>
            <a:ext cx="612648" cy="612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8" name="Oval 57">
            <a:extLst>
              <a:ext uri="{FF2B5EF4-FFF2-40B4-BE49-F238E27FC236}">
                <a16:creationId xmlns:a16="http://schemas.microsoft.com/office/drawing/2014/main" id="{2B348D70-A1BA-CA42-812D-0658833906BD}"/>
              </a:ext>
            </a:extLst>
          </p:cNvPr>
          <p:cNvSpPr/>
          <p:nvPr/>
        </p:nvSpPr>
        <p:spPr>
          <a:xfrm>
            <a:off x="7238682" y="5086711"/>
            <a:ext cx="612648" cy="612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9" name="Oval 58">
            <a:extLst>
              <a:ext uri="{FF2B5EF4-FFF2-40B4-BE49-F238E27FC236}">
                <a16:creationId xmlns:a16="http://schemas.microsoft.com/office/drawing/2014/main" id="{A5667092-4FF6-9543-AED9-24559A02EC4D}"/>
              </a:ext>
            </a:extLst>
          </p:cNvPr>
          <p:cNvSpPr/>
          <p:nvPr/>
        </p:nvSpPr>
        <p:spPr>
          <a:xfrm>
            <a:off x="6072926" y="4027932"/>
            <a:ext cx="612648" cy="6126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60" name="Straight Connector 59">
            <a:extLst>
              <a:ext uri="{FF2B5EF4-FFF2-40B4-BE49-F238E27FC236}">
                <a16:creationId xmlns:a16="http://schemas.microsoft.com/office/drawing/2014/main" id="{2E1577B9-9A0C-1A4C-885B-1A35250A927A}"/>
              </a:ext>
            </a:extLst>
          </p:cNvPr>
          <p:cNvCxnSpPr>
            <a:cxnSpLocks/>
            <a:stCxn id="59" idx="4"/>
          </p:cNvCxnSpPr>
          <p:nvPr/>
        </p:nvCxnSpPr>
        <p:spPr>
          <a:xfrm>
            <a:off x="6379250" y="4640580"/>
            <a:ext cx="222309" cy="45478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1DB2512-F0E1-4A4C-B1E2-964E2FCE89D8}"/>
              </a:ext>
            </a:extLst>
          </p:cNvPr>
          <p:cNvCxnSpPr>
            <a:cxnSpLocks/>
            <a:endCxn id="58" idx="2"/>
          </p:cNvCxnSpPr>
          <p:nvPr/>
        </p:nvCxnSpPr>
        <p:spPr>
          <a:xfrm>
            <a:off x="6841432" y="5367528"/>
            <a:ext cx="397250" cy="2550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48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6" grpId="0" animBg="1"/>
      <p:bldP spid="5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5809" y="261538"/>
            <a:ext cx="9481923" cy="593227"/>
          </a:xfrm>
        </p:spPr>
        <p:txBody>
          <a:bodyPr>
            <a:normAutofit/>
          </a:bodyPr>
          <a:lstStyle/>
          <a:p>
            <a:r>
              <a:rPr lang="en-US" sz="3600" dirty="0"/>
              <a:t>The Declaration of Independence</a:t>
            </a:r>
          </a:p>
        </p:txBody>
      </p:sp>
      <p:sp>
        <p:nvSpPr>
          <p:cNvPr id="2" name="TextBox 1">
            <a:extLst>
              <a:ext uri="{FF2B5EF4-FFF2-40B4-BE49-F238E27FC236}">
                <a16:creationId xmlns:a16="http://schemas.microsoft.com/office/drawing/2014/main" id="{46F025CA-3854-194A-8153-FF46A318C2C1}"/>
              </a:ext>
            </a:extLst>
          </p:cNvPr>
          <p:cNvSpPr txBox="1"/>
          <p:nvPr/>
        </p:nvSpPr>
        <p:spPr>
          <a:xfrm>
            <a:off x="1530626" y="1500809"/>
            <a:ext cx="9887106" cy="4801314"/>
          </a:xfrm>
          <a:prstGeom prst="rect">
            <a:avLst/>
          </a:prstGeom>
          <a:noFill/>
          <a:ln>
            <a:noFill/>
          </a:ln>
        </p:spPr>
        <p:txBody>
          <a:bodyPr wrap="square" rtlCol="0">
            <a:spAutoFit/>
          </a:bodyPr>
          <a:lstStyle/>
          <a:p>
            <a:r>
              <a:rPr lang="en-US" spc="150" dirty="0"/>
              <a:t>Research Question:</a:t>
            </a:r>
          </a:p>
          <a:p>
            <a:pPr marL="800100" lvl="1" indent="-342900">
              <a:buFont typeface="Arial" panose="020B0604020202020204" pitchFamily="34" charset="0"/>
              <a:buChar char="•"/>
            </a:pPr>
            <a:r>
              <a:rPr lang="en-US" spc="150" dirty="0"/>
              <a:t>Try 1: How can I visualize the Declaration of Independence as a network graph?</a:t>
            </a:r>
          </a:p>
          <a:p>
            <a:pPr marL="1257300" lvl="2" indent="-342900">
              <a:buFont typeface="Arial" panose="020B0604020202020204" pitchFamily="34" charset="0"/>
              <a:buChar char="•"/>
            </a:pPr>
            <a:r>
              <a:rPr lang="en-US" spc="150" dirty="0"/>
              <a:t>Problem? That’s very broad</a:t>
            </a:r>
          </a:p>
          <a:p>
            <a:pPr marL="800100" lvl="1" indent="-342900">
              <a:buFont typeface="Arial" panose="020B0604020202020204" pitchFamily="34" charset="0"/>
              <a:buChar char="•"/>
            </a:pPr>
            <a:r>
              <a:rPr lang="en-US" spc="150" dirty="0"/>
              <a:t>What belongs in a network graph? </a:t>
            </a:r>
            <a:r>
              <a:rPr lang="en-US" i="1" spc="150" dirty="0"/>
              <a:t>What you want to emphasize that’s important from the source(s)</a:t>
            </a:r>
          </a:p>
          <a:p>
            <a:pPr marL="800100" lvl="1" indent="-342900">
              <a:buFont typeface="Arial" panose="020B0604020202020204" pitchFamily="34" charset="0"/>
              <a:buChar char="•"/>
            </a:pPr>
            <a:r>
              <a:rPr lang="en-US" spc="150" dirty="0"/>
              <a:t>Try 2: What concrete events happen in the Declaration of Independence?</a:t>
            </a:r>
          </a:p>
          <a:p>
            <a:pPr marL="342900" indent="-342900">
              <a:buFont typeface="Arial" panose="020B0604020202020204" pitchFamily="34" charset="0"/>
              <a:buChar char="•"/>
            </a:pPr>
            <a:endParaRPr lang="en-US" spc="150" baseline="0" dirty="0"/>
          </a:p>
          <a:p>
            <a:r>
              <a:rPr lang="en-US" spc="150" dirty="0"/>
              <a:t>Looking more deeply into even (seemingly) familiar texts can give students an appreciation for the depth of scholarly work, the mental processing involved, and remove the fear of not knowing how to tackle something big</a:t>
            </a:r>
          </a:p>
          <a:p>
            <a:pPr marL="800100" lvl="1" indent="-342900">
              <a:buFont typeface="Arial" panose="020B0604020202020204" pitchFamily="34" charset="0"/>
              <a:buChar char="•"/>
            </a:pPr>
            <a:r>
              <a:rPr lang="en-US" spc="150" dirty="0"/>
              <a:t>M</a:t>
            </a:r>
            <a:r>
              <a:rPr lang="en-US" spc="150" baseline="0" dirty="0"/>
              <a:t>ost students will know something about the preamble, some might remember reciting it</a:t>
            </a:r>
          </a:p>
          <a:p>
            <a:pPr marL="800100" lvl="1" indent="-342900">
              <a:buFont typeface="Arial" panose="020B0604020202020204" pitchFamily="34" charset="0"/>
              <a:buChar char="•"/>
            </a:pPr>
            <a:r>
              <a:rPr lang="en-US" spc="150" baseline="0" dirty="0"/>
              <a:t>Most will know what the signatures </a:t>
            </a:r>
            <a:r>
              <a:rPr lang="en-US" spc="150" dirty="0"/>
              <a:t>at the end do</a:t>
            </a:r>
          </a:p>
          <a:p>
            <a:pPr marL="800100" lvl="1" indent="-342900">
              <a:buFont typeface="Arial" panose="020B0604020202020204" pitchFamily="34" charset="0"/>
              <a:buChar char="•"/>
            </a:pPr>
            <a:r>
              <a:rPr lang="en-US" spc="150" baseline="0" dirty="0"/>
              <a:t>But few can discuss the document as a whole and how the parts fit</a:t>
            </a:r>
            <a:endParaRPr lang="en-US" spc="150" dirty="0"/>
          </a:p>
          <a:p>
            <a:pPr marL="800100" lvl="1" indent="-342900">
              <a:buFont typeface="Arial" panose="020B0604020202020204" pitchFamily="34" charset="0"/>
              <a:buChar char="•"/>
            </a:pPr>
            <a:endParaRPr lang="en-US" spc="150" baseline="0" dirty="0"/>
          </a:p>
          <a:p>
            <a:pPr marL="342900" indent="-342900">
              <a:buFont typeface="Arial" panose="020B0604020202020204" pitchFamily="34" charset="0"/>
              <a:buChar char="•"/>
            </a:pPr>
            <a:r>
              <a:rPr lang="en-US" spc="150" dirty="0"/>
              <a:t>Students will look at a text they think they know and see how a close reading updates that awareness—an ability they can export beyond class</a:t>
            </a:r>
            <a:endParaRPr lang="en-US" spc="150" baseline="0" dirty="0"/>
          </a:p>
        </p:txBody>
      </p:sp>
    </p:spTree>
    <p:extLst>
      <p:ext uri="{BB962C8B-B14F-4D97-AF65-F5344CB8AC3E}">
        <p14:creationId xmlns:p14="http://schemas.microsoft.com/office/powerpoint/2010/main" val="816153931"/>
      </p:ext>
    </p:extLst>
  </p:cSld>
  <p:clrMapOvr>
    <a:masterClrMapping/>
  </p:clrMapOvr>
</p:sld>
</file>

<file path=ppt/theme/theme1.xml><?xml version="1.0" encoding="utf-8"?>
<a:theme xmlns:a="http://schemas.openxmlformats.org/drawingml/2006/main" name="Office Theme">
  <a:themeElements>
    <a:clrScheme name="IDAH 2019-2020 Theme Colors">
      <a:dk1>
        <a:sysClr val="windowText" lastClr="000000"/>
      </a:dk1>
      <a:lt1>
        <a:sysClr val="window" lastClr="FFFFFF"/>
      </a:lt1>
      <a:dk2>
        <a:srgbClr val="9DC0CE"/>
      </a:dk2>
      <a:lt2>
        <a:srgbClr val="E7E6E6"/>
      </a:lt2>
      <a:accent1>
        <a:srgbClr val="9DC0CE"/>
      </a:accent1>
      <a:accent2>
        <a:srgbClr val="E85B5B"/>
      </a:accent2>
      <a:accent3>
        <a:srgbClr val="CBCB2C"/>
      </a:accent3>
      <a:accent4>
        <a:srgbClr val="FACAC8"/>
      </a:accent4>
      <a:accent5>
        <a:srgbClr val="DDEAEF"/>
      </a:accent5>
      <a:accent6>
        <a:srgbClr val="F0F1C9"/>
      </a:accent6>
      <a:hlink>
        <a:srgbClr val="0563C1"/>
      </a:hlink>
      <a:folHlink>
        <a:srgbClr val="954F72"/>
      </a:folHlink>
    </a:clrScheme>
    <a:fontScheme name="Custom 3">
      <a:majorFont>
        <a:latin typeface="Franklin Gothic Heavy"/>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9DC0CE"/>
        </a:solidFill>
        <a:ln>
          <a:solidFill>
            <a:srgbClr val="9DC0CE"/>
          </a:solidFill>
        </a:ln>
      </a:spPr>
      <a:bodyPr wrap="square" rtlCol="0">
        <a:spAutoFit/>
      </a:bodyPr>
      <a:lstStyle>
        <a:defPPr algn="ctr">
          <a:defRPr sz="2400" spc="150" baseline="0" dirty="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7402</TotalTime>
  <Words>2841</Words>
  <Application>Microsoft Office PowerPoint</Application>
  <PresentationFormat>Widescreen</PresentationFormat>
  <Paragraphs>205</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Franklin Gothic Demi Cond</vt:lpstr>
      <vt:lpstr>Franklin Gothic Heavy</vt:lpstr>
      <vt:lpstr>Franklin Gothic Medium Cond</vt:lpstr>
      <vt:lpstr>Wingdings</vt:lpstr>
      <vt:lpstr>Office Theme</vt:lpstr>
      <vt:lpstr>PowerPoint Presentation</vt:lpstr>
      <vt:lpstr>About this Guide</vt:lpstr>
      <vt:lpstr>Why networks?</vt:lpstr>
      <vt:lpstr>A Network = a historical framework</vt:lpstr>
      <vt:lpstr>Network Graphs from previous classes</vt:lpstr>
      <vt:lpstr>PowerPoint Presentation</vt:lpstr>
      <vt:lpstr>PowerPoint Presentation</vt:lpstr>
      <vt:lpstr>Why Network Analysis?</vt:lpstr>
      <vt:lpstr>The Declaration of Independence</vt:lpstr>
      <vt:lpstr>What Nodes? What edges?</vt:lpstr>
      <vt:lpstr>The Concrete vs the abstract</vt:lpstr>
      <vt:lpstr>Not much happens in the first part!</vt:lpstr>
      <vt:lpstr>The Declaration’s Litany of abuses</vt:lpstr>
      <vt:lpstr>The Concrete Actions at the close</vt:lpstr>
      <vt:lpstr>Determining edge types</vt:lpstr>
      <vt:lpstr>How This Network Would Look</vt:lpstr>
      <vt:lpstr>Most Networks will Look Different</vt:lpstr>
      <vt:lpstr>Getting Started in Net.Create</vt:lpstr>
      <vt:lpstr>A Final set of Network Vocab (1/2)</vt:lpstr>
      <vt:lpstr>A Final set of Network Vocab (2/2)</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Ella Frances</dc:creator>
  <cp:lastModifiedBy>Sara Duke</cp:lastModifiedBy>
  <cp:revision>323</cp:revision>
  <cp:lastPrinted>2020-03-06T01:33:00Z</cp:lastPrinted>
  <dcterms:created xsi:type="dcterms:W3CDTF">2019-08-29T13:29:24Z</dcterms:created>
  <dcterms:modified xsi:type="dcterms:W3CDTF">2020-07-24T22:44:54Z</dcterms:modified>
</cp:coreProperties>
</file>